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Bold" charset="1" panose="00000800000000000000"/>
      <p:regular r:id="rId7"/>
    </p:embeddedFont>
    <p:embeddedFont>
      <p:font typeface="Poppins" charset="1" panose="00000500000000000000"/>
      <p:regular r:id="rId8"/>
    </p:embeddedFont>
    <p:embeddedFont>
      <p:font typeface="Poppins Medium" charset="1" panose="000006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75065" y="0"/>
            <a:ext cx="17137897" cy="2055261"/>
            <a:chOff x="0" y="0"/>
            <a:chExt cx="6376990" cy="7647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6376990" cy="764760"/>
            </a:xfrm>
            <a:custGeom>
              <a:avLst/>
              <a:gdLst/>
              <a:ahLst/>
              <a:cxnLst/>
              <a:rect r="r" b="b" t="t" l="l"/>
              <a:pathLst>
                <a:path h="764760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764760"/>
                  </a:lnTo>
                  <a:lnTo>
                    <a:pt x="0" y="76476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AutoShape 4" id="4"/>
          <p:cNvSpPr/>
          <p:nvPr/>
        </p:nvSpPr>
        <p:spPr>
          <a:xfrm>
            <a:off x="575065" y="9988249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" id="5"/>
          <p:cNvGrpSpPr/>
          <p:nvPr/>
        </p:nvGrpSpPr>
        <p:grpSpPr>
          <a:xfrm rot="0">
            <a:off x="575065" y="6883133"/>
            <a:ext cx="8356641" cy="1488626"/>
            <a:chOff x="0" y="0"/>
            <a:chExt cx="2198521" cy="39163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198521" cy="391638"/>
            </a:xfrm>
            <a:custGeom>
              <a:avLst/>
              <a:gdLst/>
              <a:ahLst/>
              <a:cxnLst/>
              <a:rect r="r" b="b" t="t" l="l"/>
              <a:pathLst>
                <a:path h="39163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391638"/>
                  </a:lnTo>
                  <a:lnTo>
                    <a:pt x="0" y="39163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9144000" y="6883133"/>
            <a:ext cx="8568962" cy="1488626"/>
            <a:chOff x="0" y="0"/>
            <a:chExt cx="3188500" cy="553916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3188500" cy="553916"/>
            </a:xfrm>
            <a:custGeom>
              <a:avLst/>
              <a:gdLst/>
              <a:ahLst/>
              <a:cxnLst/>
              <a:rect r="r" b="b" t="t" l="l"/>
              <a:pathLst>
                <a:path h="553916" w="3188500">
                  <a:moveTo>
                    <a:pt x="0" y="0"/>
                  </a:moveTo>
                  <a:lnTo>
                    <a:pt x="3188500" y="0"/>
                  </a:lnTo>
                  <a:lnTo>
                    <a:pt x="3188500" y="553916"/>
                  </a:lnTo>
                  <a:lnTo>
                    <a:pt x="0" y="55391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9" id="9"/>
          <p:cNvGrpSpPr/>
          <p:nvPr/>
        </p:nvGrpSpPr>
        <p:grpSpPr>
          <a:xfrm rot="0">
            <a:off x="575065" y="2145558"/>
            <a:ext cx="3315365" cy="4564929"/>
            <a:chOff x="0" y="0"/>
            <a:chExt cx="1407265" cy="1937665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407265" cy="1937665"/>
            </a:xfrm>
            <a:custGeom>
              <a:avLst/>
              <a:gdLst/>
              <a:ahLst/>
              <a:cxnLst/>
              <a:rect r="r" b="b" t="t" l="l"/>
              <a:pathLst>
                <a:path h="193766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7693077" y="2145558"/>
            <a:ext cx="2901873" cy="4564929"/>
            <a:chOff x="0" y="0"/>
            <a:chExt cx="1231751" cy="193766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231751" cy="1937665"/>
            </a:xfrm>
            <a:custGeom>
              <a:avLst/>
              <a:gdLst/>
              <a:ahLst/>
              <a:cxnLst/>
              <a:rect r="r" b="b" t="t" l="l"/>
              <a:pathLst>
                <a:path h="1937665" w="1231751">
                  <a:moveTo>
                    <a:pt x="0" y="0"/>
                  </a:moveTo>
                  <a:lnTo>
                    <a:pt x="1231751" y="0"/>
                  </a:lnTo>
                  <a:lnTo>
                    <a:pt x="1231751" y="1937665"/>
                  </a:lnTo>
                  <a:lnTo>
                    <a:pt x="0" y="193766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3" id="13"/>
          <p:cNvGrpSpPr/>
          <p:nvPr/>
        </p:nvGrpSpPr>
        <p:grpSpPr>
          <a:xfrm rot="0">
            <a:off x="10838592" y="2145558"/>
            <a:ext cx="3315365" cy="2469113"/>
            <a:chOff x="0" y="0"/>
            <a:chExt cx="1407265" cy="104805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407265" cy="1048059"/>
            </a:xfrm>
            <a:custGeom>
              <a:avLst/>
              <a:gdLst/>
              <a:ahLst/>
              <a:cxnLst/>
              <a:rect r="r" b="b" t="t" l="l"/>
              <a:pathLst>
                <a:path h="1048059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048059"/>
                  </a:lnTo>
                  <a:lnTo>
                    <a:pt x="0" y="1048059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5" id="15"/>
          <p:cNvGrpSpPr/>
          <p:nvPr/>
        </p:nvGrpSpPr>
        <p:grpSpPr>
          <a:xfrm rot="0">
            <a:off x="4134071" y="2145558"/>
            <a:ext cx="3315365" cy="2270426"/>
            <a:chOff x="0" y="0"/>
            <a:chExt cx="1407265" cy="963722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407265" cy="963722"/>
            </a:xfrm>
            <a:custGeom>
              <a:avLst/>
              <a:gdLst/>
              <a:ahLst/>
              <a:cxnLst/>
              <a:rect r="r" b="b" t="t" l="l"/>
              <a:pathLst>
                <a:path h="963722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963722"/>
                  </a:lnTo>
                  <a:lnTo>
                    <a:pt x="0" y="96372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10838592" y="4806717"/>
            <a:ext cx="3315365" cy="1879692"/>
            <a:chOff x="0" y="0"/>
            <a:chExt cx="1407265" cy="797869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407265" cy="797868"/>
            </a:xfrm>
            <a:custGeom>
              <a:avLst/>
              <a:gdLst/>
              <a:ahLst/>
              <a:cxnLst/>
              <a:rect r="r" b="b" t="t" l="l"/>
              <a:pathLst>
                <a:path h="797868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797868"/>
                  </a:lnTo>
                  <a:lnTo>
                    <a:pt x="0" y="79786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19" id="19"/>
          <p:cNvGrpSpPr/>
          <p:nvPr/>
        </p:nvGrpSpPr>
        <p:grpSpPr>
          <a:xfrm rot="0">
            <a:off x="4134071" y="4614671"/>
            <a:ext cx="3315365" cy="2071738"/>
            <a:chOff x="0" y="0"/>
            <a:chExt cx="1407265" cy="879386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1407265" cy="879386"/>
            </a:xfrm>
            <a:custGeom>
              <a:avLst/>
              <a:gdLst/>
              <a:ahLst/>
              <a:cxnLst/>
              <a:rect r="r" b="b" t="t" l="l"/>
              <a:pathLst>
                <a:path h="879386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879386"/>
                  </a:lnTo>
                  <a:lnTo>
                    <a:pt x="0" y="87938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1" id="21"/>
          <p:cNvGrpSpPr/>
          <p:nvPr/>
        </p:nvGrpSpPr>
        <p:grpSpPr>
          <a:xfrm rot="0">
            <a:off x="14397598" y="2145558"/>
            <a:ext cx="3315365" cy="4540852"/>
            <a:chOff x="0" y="0"/>
            <a:chExt cx="1407265" cy="1927445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407265" cy="1927445"/>
            </a:xfrm>
            <a:custGeom>
              <a:avLst/>
              <a:gdLst/>
              <a:ahLst/>
              <a:cxnLst/>
              <a:rect r="r" b="b" t="t" l="l"/>
              <a:pathLst>
                <a:path h="1927445" w="1407265">
                  <a:moveTo>
                    <a:pt x="0" y="0"/>
                  </a:moveTo>
                  <a:lnTo>
                    <a:pt x="1407265" y="0"/>
                  </a:lnTo>
                  <a:lnTo>
                    <a:pt x="1407265" y="1927445"/>
                  </a:lnTo>
                  <a:lnTo>
                    <a:pt x="0" y="1927445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23" id="23"/>
          <p:cNvSpPr txBox="true"/>
          <p:nvPr/>
        </p:nvSpPr>
        <p:spPr>
          <a:xfrm rot="0">
            <a:off x="4165185" y="4616258"/>
            <a:ext cx="3253137" cy="3683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SCHLÜSSELRESSOURCEN 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575065" y="8505109"/>
            <a:ext cx="8356641" cy="1488626"/>
            <a:chOff x="0" y="0"/>
            <a:chExt cx="2198521" cy="391638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198521" cy="391638"/>
            </a:xfrm>
            <a:custGeom>
              <a:avLst/>
              <a:gdLst/>
              <a:ahLst/>
              <a:cxnLst/>
              <a:rect r="r" b="b" t="t" l="l"/>
              <a:pathLst>
                <a:path h="391638" w="2198521">
                  <a:moveTo>
                    <a:pt x="0" y="0"/>
                  </a:moveTo>
                  <a:lnTo>
                    <a:pt x="2198521" y="0"/>
                  </a:lnTo>
                  <a:lnTo>
                    <a:pt x="2198521" y="391638"/>
                  </a:lnTo>
                  <a:lnTo>
                    <a:pt x="0" y="39163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9144000" y="8505109"/>
            <a:ext cx="8568962" cy="1488626"/>
            <a:chOff x="0" y="0"/>
            <a:chExt cx="2254380" cy="391638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254380" cy="391638"/>
            </a:xfrm>
            <a:custGeom>
              <a:avLst/>
              <a:gdLst/>
              <a:ahLst/>
              <a:cxnLst/>
              <a:rect r="r" b="b" t="t" l="l"/>
              <a:pathLst>
                <a:path h="391638" w="2254380">
                  <a:moveTo>
                    <a:pt x="0" y="0"/>
                  </a:moveTo>
                  <a:lnTo>
                    <a:pt x="2254380" y="0"/>
                  </a:lnTo>
                  <a:lnTo>
                    <a:pt x="2254380" y="391638"/>
                  </a:lnTo>
                  <a:lnTo>
                    <a:pt x="0" y="391638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28" id="28"/>
          <p:cNvSpPr/>
          <p:nvPr/>
        </p:nvSpPr>
        <p:spPr>
          <a:xfrm flipH="false" flipV="false" rot="0">
            <a:off x="2797936" y="2683329"/>
            <a:ext cx="977467" cy="621914"/>
          </a:xfrm>
          <a:custGeom>
            <a:avLst/>
            <a:gdLst/>
            <a:ahLst/>
            <a:cxnLst/>
            <a:rect r="r" b="b" t="t" l="l"/>
            <a:pathLst>
              <a:path h="621914" w="977467">
                <a:moveTo>
                  <a:pt x="0" y="0"/>
                </a:moveTo>
                <a:lnTo>
                  <a:pt x="977467" y="0"/>
                </a:lnTo>
                <a:lnTo>
                  <a:pt x="977467" y="621914"/>
                </a:lnTo>
                <a:lnTo>
                  <a:pt x="0" y="6219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6589192" y="2664105"/>
            <a:ext cx="637160" cy="633178"/>
          </a:xfrm>
          <a:custGeom>
            <a:avLst/>
            <a:gdLst/>
            <a:ahLst/>
            <a:cxnLst/>
            <a:rect r="r" b="b" t="t" l="l"/>
            <a:pathLst>
              <a:path h="633178" w="637160">
                <a:moveTo>
                  <a:pt x="0" y="0"/>
                </a:moveTo>
                <a:lnTo>
                  <a:pt x="637160" y="0"/>
                </a:lnTo>
                <a:lnTo>
                  <a:pt x="637160" y="633178"/>
                </a:lnTo>
                <a:lnTo>
                  <a:pt x="0" y="63317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9909355" y="2688361"/>
            <a:ext cx="657020" cy="611850"/>
          </a:xfrm>
          <a:custGeom>
            <a:avLst/>
            <a:gdLst/>
            <a:ahLst/>
            <a:cxnLst/>
            <a:rect r="r" b="b" t="t" l="l"/>
            <a:pathLst>
              <a:path h="611850" w="657020">
                <a:moveTo>
                  <a:pt x="0" y="0"/>
                </a:moveTo>
                <a:lnTo>
                  <a:pt x="657020" y="0"/>
                </a:lnTo>
                <a:lnTo>
                  <a:pt x="657020" y="611850"/>
                </a:lnTo>
                <a:lnTo>
                  <a:pt x="0" y="61185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13404825" y="2532517"/>
            <a:ext cx="690524" cy="686209"/>
          </a:xfrm>
          <a:custGeom>
            <a:avLst/>
            <a:gdLst/>
            <a:ahLst/>
            <a:cxnLst/>
            <a:rect r="r" b="b" t="t" l="l"/>
            <a:pathLst>
              <a:path h="686209" w="690524">
                <a:moveTo>
                  <a:pt x="0" y="0"/>
                </a:moveTo>
                <a:lnTo>
                  <a:pt x="690525" y="0"/>
                </a:lnTo>
                <a:lnTo>
                  <a:pt x="690525" y="686209"/>
                </a:lnTo>
                <a:lnTo>
                  <a:pt x="0" y="68620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16744756" y="2634179"/>
            <a:ext cx="873401" cy="760951"/>
          </a:xfrm>
          <a:custGeom>
            <a:avLst/>
            <a:gdLst/>
            <a:ahLst/>
            <a:cxnLst/>
            <a:rect r="r" b="b" t="t" l="l"/>
            <a:pathLst>
              <a:path h="760951" w="873401">
                <a:moveTo>
                  <a:pt x="0" y="0"/>
                </a:moveTo>
                <a:lnTo>
                  <a:pt x="873402" y="0"/>
                </a:lnTo>
                <a:lnTo>
                  <a:pt x="873402" y="760951"/>
                </a:lnTo>
                <a:lnTo>
                  <a:pt x="0" y="760951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6617767" y="5038725"/>
            <a:ext cx="749926" cy="661809"/>
          </a:xfrm>
          <a:custGeom>
            <a:avLst/>
            <a:gdLst/>
            <a:ahLst/>
            <a:cxnLst/>
            <a:rect r="r" b="b" t="t" l="l"/>
            <a:pathLst>
              <a:path h="661809" w="749926">
                <a:moveTo>
                  <a:pt x="0" y="0"/>
                </a:moveTo>
                <a:lnTo>
                  <a:pt x="749925" y="0"/>
                </a:lnTo>
                <a:lnTo>
                  <a:pt x="749925" y="661809"/>
                </a:lnTo>
                <a:lnTo>
                  <a:pt x="0" y="661809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13458726" y="4833746"/>
            <a:ext cx="582724" cy="582724"/>
          </a:xfrm>
          <a:custGeom>
            <a:avLst/>
            <a:gdLst/>
            <a:ahLst/>
            <a:cxnLst/>
            <a:rect r="r" b="b" t="t" l="l"/>
            <a:pathLst>
              <a:path h="582724" w="582724">
                <a:moveTo>
                  <a:pt x="0" y="0"/>
                </a:moveTo>
                <a:lnTo>
                  <a:pt x="582723" y="0"/>
                </a:lnTo>
                <a:lnTo>
                  <a:pt x="582723" y="582723"/>
                </a:lnTo>
                <a:lnTo>
                  <a:pt x="0" y="582723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5" id="35"/>
          <p:cNvSpPr/>
          <p:nvPr/>
        </p:nvSpPr>
        <p:spPr>
          <a:xfrm flipH="false" flipV="false" rot="0">
            <a:off x="3200944" y="6939087"/>
            <a:ext cx="574459" cy="583207"/>
          </a:xfrm>
          <a:custGeom>
            <a:avLst/>
            <a:gdLst/>
            <a:ahLst/>
            <a:cxnLst/>
            <a:rect r="r" b="b" t="t" l="l"/>
            <a:pathLst>
              <a:path h="583207" w="574459">
                <a:moveTo>
                  <a:pt x="0" y="0"/>
                </a:moveTo>
                <a:lnTo>
                  <a:pt x="574459" y="0"/>
                </a:lnTo>
                <a:lnTo>
                  <a:pt x="574459" y="583207"/>
                </a:lnTo>
                <a:lnTo>
                  <a:pt x="0" y="583207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6" id="36"/>
          <p:cNvSpPr/>
          <p:nvPr/>
        </p:nvSpPr>
        <p:spPr>
          <a:xfrm flipH="false" flipV="false" rot="0">
            <a:off x="11913984" y="6892658"/>
            <a:ext cx="599184" cy="695714"/>
          </a:xfrm>
          <a:custGeom>
            <a:avLst/>
            <a:gdLst/>
            <a:ahLst/>
            <a:cxnLst/>
            <a:rect r="r" b="b" t="t" l="l"/>
            <a:pathLst>
              <a:path h="695714" w="599184">
                <a:moveTo>
                  <a:pt x="0" y="0"/>
                </a:moveTo>
                <a:lnTo>
                  <a:pt x="599183" y="0"/>
                </a:lnTo>
                <a:lnTo>
                  <a:pt x="599183" y="695714"/>
                </a:lnTo>
                <a:lnTo>
                  <a:pt x="0" y="695714"/>
                </a:lnTo>
                <a:lnTo>
                  <a:pt x="0" y="0"/>
                </a:lnTo>
                <a:close/>
              </a:path>
            </a:pathLst>
          </a:custGeom>
          <a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7" id="37"/>
          <p:cNvSpPr/>
          <p:nvPr/>
        </p:nvSpPr>
        <p:spPr>
          <a:xfrm flipH="false" flipV="false" rot="0">
            <a:off x="3711597" y="8543209"/>
            <a:ext cx="680718" cy="817679"/>
          </a:xfrm>
          <a:custGeom>
            <a:avLst/>
            <a:gdLst/>
            <a:ahLst/>
            <a:cxnLst/>
            <a:rect r="r" b="b" t="t" l="l"/>
            <a:pathLst>
              <a:path h="817679" w="680718">
                <a:moveTo>
                  <a:pt x="0" y="0"/>
                </a:moveTo>
                <a:lnTo>
                  <a:pt x="680718" y="0"/>
                </a:lnTo>
                <a:lnTo>
                  <a:pt x="680718" y="817679"/>
                </a:lnTo>
                <a:lnTo>
                  <a:pt x="0" y="817679"/>
                </a:lnTo>
                <a:lnTo>
                  <a:pt x="0" y="0"/>
                </a:lnTo>
                <a:close/>
              </a:path>
            </a:pathLst>
          </a:custGeom>
          <a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2271790" y="8552734"/>
            <a:ext cx="597055" cy="589591"/>
          </a:xfrm>
          <a:custGeom>
            <a:avLst/>
            <a:gdLst/>
            <a:ahLst/>
            <a:cxnLst/>
            <a:rect r="r" b="b" t="t" l="l"/>
            <a:pathLst>
              <a:path h="589591" w="597055">
                <a:moveTo>
                  <a:pt x="0" y="0"/>
                </a:moveTo>
                <a:lnTo>
                  <a:pt x="597054" y="0"/>
                </a:lnTo>
                <a:lnTo>
                  <a:pt x="597054" y="589591"/>
                </a:lnTo>
                <a:lnTo>
                  <a:pt x="0" y="589591"/>
                </a:lnTo>
                <a:lnTo>
                  <a:pt x="0" y="0"/>
                </a:lnTo>
                <a:close/>
              </a:path>
            </a:pathLst>
          </a:custGeom>
          <a:blipFill>
            <a:blip r:embed="rId22">
              <a:extLs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9" id="39"/>
          <p:cNvSpPr txBox="true"/>
          <p:nvPr/>
        </p:nvSpPr>
        <p:spPr>
          <a:xfrm rot="0">
            <a:off x="848899" y="8543209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ÖKO-SOZIALE KOSTEN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9410241" y="8543209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ÖKO-SOZIALER NUTZEN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867949" y="2240808"/>
            <a:ext cx="259937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SCHLÜSSELPARTNER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848768" y="2240808"/>
            <a:ext cx="2685024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WERTVERSPRECHEN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10953258" y="2240808"/>
            <a:ext cx="289215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KUNDENBEZIEHUNG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0953258" y="4821238"/>
            <a:ext cx="275221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VERTRIEBSKANÄLE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515906" y="2240808"/>
            <a:ext cx="2868985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KUNDENSEGMENTE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848899" y="6891462"/>
            <a:ext cx="3243810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KOSTENSTRUKTUR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9410241" y="6891462"/>
            <a:ext cx="3086033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EINNAHMEQUELLEN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9286875" y="9946109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In Anlehnung an: www.businessmodelgeneration.com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4201815" y="2240808"/>
            <a:ext cx="3405537" cy="3682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800"/>
              </a:lnSpc>
            </a:pPr>
            <a:r>
              <a:rPr lang="en-US" sz="2000">
                <a:solidFill>
                  <a:srgbClr val="000000"/>
                </a:solidFill>
                <a:latin typeface="Poppins Bold"/>
              </a:rPr>
              <a:t>SCHLÜSSELAKTIVITÄTEN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711968" y="306904"/>
            <a:ext cx="16864064" cy="12509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000000"/>
                </a:solidFill>
                <a:latin typeface="Poppins Medium"/>
              </a:rPr>
              <a:t>Nachhaltiges</a:t>
            </a:r>
            <a:r>
              <a:rPr lang="en-US" sz="6999">
                <a:solidFill>
                  <a:srgbClr val="000000"/>
                </a:solidFill>
                <a:latin typeface="Poppins Medium"/>
              </a:rPr>
              <a:t> Business Model Canvas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