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Bold" pitchFamily="2" charset="77"/>
      <p:regular r:id="rId14"/>
      <p:bold r:id="rId15"/>
      <p:italic r:id="rId16"/>
      <p:boldItalic r:id="rId17"/>
    </p:embeddedFont>
    <p:embeddedFont>
      <p:font typeface="Poppins Medium" pitchFamily="2" charset="77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17" Type="http://schemas.openxmlformats.org/officeDocument/2006/relationships/image" Target="../media/image12.svg"/><Relationship Id="rId2" Type="http://schemas.openxmlformats.org/officeDocument/2006/relationships/image" Target="../media/image2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6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17" Type="http://schemas.openxmlformats.org/officeDocument/2006/relationships/image" Target="../media/image12.svg"/><Relationship Id="rId2" Type="http://schemas.openxmlformats.org/officeDocument/2006/relationships/image" Target="../media/image2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6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18" Type="http://schemas.openxmlformats.org/officeDocument/2006/relationships/image" Target="../media/image15.png"/><Relationship Id="rId3" Type="http://schemas.openxmlformats.org/officeDocument/2006/relationships/image" Target="../media/image22.svg"/><Relationship Id="rId21" Type="http://schemas.openxmlformats.org/officeDocument/2006/relationships/image" Target="../media/image30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17" Type="http://schemas.openxmlformats.org/officeDocument/2006/relationships/image" Target="../media/image6.svg"/><Relationship Id="rId2" Type="http://schemas.openxmlformats.org/officeDocument/2006/relationships/image" Target="../media/image21.png"/><Relationship Id="rId16" Type="http://schemas.openxmlformats.org/officeDocument/2006/relationships/image" Target="../media/image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23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16.svg"/><Relationship Id="rId4" Type="http://schemas.openxmlformats.org/officeDocument/2006/relationships/image" Target="../media/image23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18" Type="http://schemas.openxmlformats.org/officeDocument/2006/relationships/image" Target="../media/image15.png"/><Relationship Id="rId3" Type="http://schemas.openxmlformats.org/officeDocument/2006/relationships/image" Target="../media/image22.svg"/><Relationship Id="rId21" Type="http://schemas.openxmlformats.org/officeDocument/2006/relationships/image" Target="../media/image30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17" Type="http://schemas.openxmlformats.org/officeDocument/2006/relationships/image" Target="../media/image6.svg"/><Relationship Id="rId2" Type="http://schemas.openxmlformats.org/officeDocument/2006/relationships/image" Target="../media/image21.png"/><Relationship Id="rId16" Type="http://schemas.openxmlformats.org/officeDocument/2006/relationships/image" Target="../media/image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12.svg"/><Relationship Id="rId23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16.svg"/><Relationship Id="rId4" Type="http://schemas.openxmlformats.org/officeDocument/2006/relationships/image" Target="../media/image23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5065" y="2278908"/>
            <a:ext cx="3315365" cy="5207395"/>
            <a:chOff x="0" y="0"/>
            <a:chExt cx="1233643" cy="1937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3643" cy="1937665"/>
            </a:xfrm>
            <a:custGeom>
              <a:avLst/>
              <a:gdLst/>
              <a:ahLst/>
              <a:cxnLst/>
              <a:rect l="l" t="t" r="r" b="b"/>
              <a:pathLst>
                <a:path w="1233643" h="1937665">
                  <a:moveTo>
                    <a:pt x="0" y="0"/>
                  </a:moveTo>
                  <a:lnTo>
                    <a:pt x="1233643" y="0"/>
                  </a:lnTo>
                  <a:lnTo>
                    <a:pt x="123364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93077" y="2278908"/>
            <a:ext cx="2901873" cy="5207395"/>
            <a:chOff x="0" y="0"/>
            <a:chExt cx="1079783" cy="19376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9783" cy="1937665"/>
            </a:xfrm>
            <a:custGeom>
              <a:avLst/>
              <a:gdLst/>
              <a:ahLst/>
              <a:cxnLst/>
              <a:rect l="l" t="t" r="r" b="b"/>
              <a:pathLst>
                <a:path w="1079783" h="1937665">
                  <a:moveTo>
                    <a:pt x="0" y="0"/>
                  </a:moveTo>
                  <a:lnTo>
                    <a:pt x="1079783" y="0"/>
                  </a:lnTo>
                  <a:lnTo>
                    <a:pt x="107978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38592" y="2278908"/>
            <a:ext cx="3315365" cy="2609014"/>
            <a:chOff x="0" y="0"/>
            <a:chExt cx="1233643" cy="9708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643" cy="970811"/>
            </a:xfrm>
            <a:custGeom>
              <a:avLst/>
              <a:gdLst/>
              <a:ahLst/>
              <a:cxnLst/>
              <a:rect l="l" t="t" r="r" b="b"/>
              <a:pathLst>
                <a:path w="1233643" h="970811">
                  <a:moveTo>
                    <a:pt x="0" y="0"/>
                  </a:moveTo>
                  <a:lnTo>
                    <a:pt x="1233643" y="0"/>
                  </a:lnTo>
                  <a:lnTo>
                    <a:pt x="1233643" y="970811"/>
                  </a:lnTo>
                  <a:lnTo>
                    <a:pt x="0" y="970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4071" y="2278908"/>
            <a:ext cx="3315365" cy="2589964"/>
            <a:chOff x="0" y="0"/>
            <a:chExt cx="1233643" cy="9637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3643" cy="963722"/>
            </a:xfrm>
            <a:custGeom>
              <a:avLst/>
              <a:gdLst/>
              <a:ahLst/>
              <a:cxnLst/>
              <a:rect l="l" t="t" r="r" b="b"/>
              <a:pathLst>
                <a:path w="1233643" h="963722">
                  <a:moveTo>
                    <a:pt x="0" y="0"/>
                  </a:moveTo>
                  <a:lnTo>
                    <a:pt x="1233643" y="0"/>
                  </a:lnTo>
                  <a:lnTo>
                    <a:pt x="1233643" y="963722"/>
                  </a:lnTo>
                  <a:lnTo>
                    <a:pt x="0" y="963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38592" y="5095522"/>
            <a:ext cx="3315365" cy="2363314"/>
            <a:chOff x="0" y="0"/>
            <a:chExt cx="1233643" cy="8793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3643" cy="879386"/>
            </a:xfrm>
            <a:custGeom>
              <a:avLst/>
              <a:gdLst/>
              <a:ahLst/>
              <a:cxnLst/>
              <a:rect l="l" t="t" r="r" b="b"/>
              <a:pathLst>
                <a:path w="1233643" h="879386">
                  <a:moveTo>
                    <a:pt x="0" y="0"/>
                  </a:moveTo>
                  <a:lnTo>
                    <a:pt x="1233643" y="0"/>
                  </a:lnTo>
                  <a:lnTo>
                    <a:pt x="1233643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34071" y="5095522"/>
            <a:ext cx="3315365" cy="2363314"/>
            <a:chOff x="0" y="0"/>
            <a:chExt cx="1233643" cy="8793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3643" cy="879386"/>
            </a:xfrm>
            <a:custGeom>
              <a:avLst/>
              <a:gdLst/>
              <a:ahLst/>
              <a:cxnLst/>
              <a:rect l="l" t="t" r="r" b="b"/>
              <a:pathLst>
                <a:path w="1233643" h="879386">
                  <a:moveTo>
                    <a:pt x="0" y="0"/>
                  </a:moveTo>
                  <a:lnTo>
                    <a:pt x="1233643" y="0"/>
                  </a:lnTo>
                  <a:lnTo>
                    <a:pt x="1233643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97598" y="2278908"/>
            <a:ext cx="3315365" cy="3518641"/>
            <a:chOff x="0" y="0"/>
            <a:chExt cx="1233643" cy="13092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3643" cy="1309282"/>
            </a:xfrm>
            <a:custGeom>
              <a:avLst/>
              <a:gdLst/>
              <a:ahLst/>
              <a:cxnLst/>
              <a:rect l="l" t="t" r="r" b="b"/>
              <a:pathLst>
                <a:path w="1233643" h="1309282">
                  <a:moveTo>
                    <a:pt x="0" y="0"/>
                  </a:moveTo>
                  <a:lnTo>
                    <a:pt x="1233643" y="0"/>
                  </a:lnTo>
                  <a:lnTo>
                    <a:pt x="1233643" y="1309282"/>
                  </a:lnTo>
                  <a:lnTo>
                    <a:pt x="0" y="1309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397598" y="6019145"/>
            <a:ext cx="3315365" cy="3854803"/>
            <a:chOff x="0" y="0"/>
            <a:chExt cx="1233643" cy="14343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3643" cy="1434368"/>
            </a:xfrm>
            <a:custGeom>
              <a:avLst/>
              <a:gdLst/>
              <a:ahLst/>
              <a:cxnLst/>
              <a:rect l="l" t="t" r="r" b="b"/>
              <a:pathLst>
                <a:path w="1233643" h="1434368">
                  <a:moveTo>
                    <a:pt x="0" y="0"/>
                  </a:moveTo>
                  <a:lnTo>
                    <a:pt x="1233643" y="0"/>
                  </a:lnTo>
                  <a:lnTo>
                    <a:pt x="1233643" y="1434368"/>
                  </a:lnTo>
                  <a:lnTo>
                    <a:pt x="0" y="1434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065" y="7712197"/>
            <a:ext cx="8356641" cy="2161752"/>
            <a:chOff x="0" y="0"/>
            <a:chExt cx="2198521" cy="5687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98521" cy="568728"/>
            </a:xfrm>
            <a:custGeom>
              <a:avLst/>
              <a:gdLst/>
              <a:ahLst/>
              <a:cxnLst/>
              <a:rect l="l" t="t" r="r" b="b"/>
              <a:pathLst>
                <a:path w="2198521" h="568728">
                  <a:moveTo>
                    <a:pt x="0" y="0"/>
                  </a:moveTo>
                  <a:lnTo>
                    <a:pt x="2198521" y="0"/>
                  </a:lnTo>
                  <a:lnTo>
                    <a:pt x="2198521" y="568728"/>
                  </a:lnTo>
                  <a:lnTo>
                    <a:pt x="0" y="568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44014" y="7712197"/>
            <a:ext cx="5009943" cy="2161752"/>
            <a:chOff x="0" y="0"/>
            <a:chExt cx="1864193" cy="8043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64193" cy="804385"/>
            </a:xfrm>
            <a:custGeom>
              <a:avLst/>
              <a:gdLst/>
              <a:ahLst/>
              <a:cxnLst/>
              <a:rect l="l" t="t" r="r" b="b"/>
              <a:pathLst>
                <a:path w="1864193" h="804385">
                  <a:moveTo>
                    <a:pt x="0" y="0"/>
                  </a:moveTo>
                  <a:lnTo>
                    <a:pt x="1864193" y="0"/>
                  </a:lnTo>
                  <a:lnTo>
                    <a:pt x="1864193" y="804385"/>
                  </a:lnTo>
                  <a:lnTo>
                    <a:pt x="0" y="804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" name="AutoShape 24"/>
          <p:cNvSpPr/>
          <p:nvPr/>
        </p:nvSpPr>
        <p:spPr>
          <a:xfrm rot="9876">
            <a:off x="575058" y="4873634"/>
            <a:ext cx="3315378" cy="0"/>
          </a:xfrm>
          <a:prstGeom prst="line">
            <a:avLst/>
          </a:prstGeom>
          <a:ln w="19050" cap="rnd">
            <a:solidFill>
              <a:srgbClr val="0070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AutoShape 25"/>
          <p:cNvSpPr/>
          <p:nvPr/>
        </p:nvSpPr>
        <p:spPr>
          <a:xfrm>
            <a:off x="575065" y="10073974"/>
            <a:ext cx="5908434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" name="AutoShape 26"/>
          <p:cNvSpPr/>
          <p:nvPr/>
        </p:nvSpPr>
        <p:spPr>
          <a:xfrm>
            <a:off x="7693104" y="4868872"/>
            <a:ext cx="2901846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7" name="Group 27"/>
          <p:cNvGrpSpPr/>
          <p:nvPr/>
        </p:nvGrpSpPr>
        <p:grpSpPr>
          <a:xfrm>
            <a:off x="14661747" y="2391230"/>
            <a:ext cx="434301" cy="530225"/>
            <a:chOff x="0" y="0"/>
            <a:chExt cx="579068" cy="70696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76649"/>
              <a:ext cx="579068" cy="57906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CF2AB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09832" y="-104775"/>
              <a:ext cx="359404" cy="811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705E"/>
                  </a:solidFill>
                  <a:latin typeface="Poppins"/>
                </a:rPr>
                <a:t>+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661747" y="6239079"/>
            <a:ext cx="434301" cy="530225"/>
            <a:chOff x="0" y="0"/>
            <a:chExt cx="579068" cy="706967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76649"/>
              <a:ext cx="579068" cy="57906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CF2AB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09832" y="-104775"/>
              <a:ext cx="359404" cy="811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705E"/>
                  </a:solidFill>
                  <a:latin typeface="Poppins"/>
                </a:rPr>
                <a:t>-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2181707" y="2391230"/>
            <a:ext cx="344181" cy="530225"/>
          </a:xfrm>
          <a:custGeom>
            <a:avLst/>
            <a:gdLst/>
            <a:ahLst/>
            <a:cxnLst/>
            <a:rect l="l" t="t" r="r" b="b"/>
            <a:pathLst>
              <a:path w="344181" h="530225">
                <a:moveTo>
                  <a:pt x="0" y="0"/>
                </a:moveTo>
                <a:lnTo>
                  <a:pt x="344181" y="0"/>
                </a:lnTo>
                <a:lnTo>
                  <a:pt x="344181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2587980" y="4989835"/>
            <a:ext cx="608954" cy="608954"/>
          </a:xfrm>
          <a:custGeom>
            <a:avLst/>
            <a:gdLst/>
            <a:ahLst/>
            <a:cxnLst/>
            <a:rect l="l" t="t" r="r" b="b"/>
            <a:pathLst>
              <a:path w="608954" h="608954">
                <a:moveTo>
                  <a:pt x="0" y="0"/>
                </a:moveTo>
                <a:lnTo>
                  <a:pt x="608954" y="0"/>
                </a:lnTo>
                <a:lnTo>
                  <a:pt x="608954" y="608954"/>
                </a:lnTo>
                <a:lnTo>
                  <a:pt x="0" y="608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3129863" y="7762527"/>
            <a:ext cx="751042" cy="762479"/>
          </a:xfrm>
          <a:custGeom>
            <a:avLst/>
            <a:gdLst/>
            <a:ahLst/>
            <a:cxnLst/>
            <a:rect l="l" t="t" r="r" b="b"/>
            <a:pathLst>
              <a:path w="751042" h="762479">
                <a:moveTo>
                  <a:pt x="0" y="0"/>
                </a:moveTo>
                <a:lnTo>
                  <a:pt x="751042" y="0"/>
                </a:lnTo>
                <a:lnTo>
                  <a:pt x="751042" y="762479"/>
                </a:lnTo>
                <a:lnTo>
                  <a:pt x="0" y="762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5791753" y="2343178"/>
            <a:ext cx="592345" cy="578277"/>
          </a:xfrm>
          <a:custGeom>
            <a:avLst/>
            <a:gdLst/>
            <a:ahLst/>
            <a:cxnLst/>
            <a:rect l="l" t="t" r="r" b="b"/>
            <a:pathLst>
              <a:path w="592345" h="578277">
                <a:moveTo>
                  <a:pt x="0" y="0"/>
                </a:moveTo>
                <a:lnTo>
                  <a:pt x="592345" y="0"/>
                </a:lnTo>
                <a:lnTo>
                  <a:pt x="592345" y="578277"/>
                </a:lnTo>
                <a:lnTo>
                  <a:pt x="0" y="5782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6202226" y="5170971"/>
            <a:ext cx="605026" cy="548305"/>
          </a:xfrm>
          <a:custGeom>
            <a:avLst/>
            <a:gdLst/>
            <a:ahLst/>
            <a:cxnLst/>
            <a:rect l="l" t="t" r="r" b="b"/>
            <a:pathLst>
              <a:path w="605026" h="548305">
                <a:moveTo>
                  <a:pt x="0" y="0"/>
                </a:moveTo>
                <a:lnTo>
                  <a:pt x="605026" y="0"/>
                </a:lnTo>
                <a:lnTo>
                  <a:pt x="605026" y="548306"/>
                </a:lnTo>
                <a:lnTo>
                  <a:pt x="0" y="548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9410241" y="4921444"/>
            <a:ext cx="523680" cy="523680"/>
          </a:xfrm>
          <a:custGeom>
            <a:avLst/>
            <a:gdLst/>
            <a:ahLst/>
            <a:cxnLst/>
            <a:rect l="l" t="t" r="r" b="b"/>
            <a:pathLst>
              <a:path w="523680" h="523680">
                <a:moveTo>
                  <a:pt x="0" y="0"/>
                </a:moveTo>
                <a:lnTo>
                  <a:pt x="523680" y="0"/>
                </a:lnTo>
                <a:lnTo>
                  <a:pt x="523680" y="523680"/>
                </a:lnTo>
                <a:lnTo>
                  <a:pt x="0" y="523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9725827" y="2406625"/>
            <a:ext cx="818769" cy="762479"/>
          </a:xfrm>
          <a:custGeom>
            <a:avLst/>
            <a:gdLst/>
            <a:ahLst/>
            <a:cxnLst/>
            <a:rect l="l" t="t" r="r" b="b"/>
            <a:pathLst>
              <a:path w="818769" h="762479">
                <a:moveTo>
                  <a:pt x="0" y="0"/>
                </a:moveTo>
                <a:lnTo>
                  <a:pt x="818769" y="0"/>
                </a:lnTo>
                <a:lnTo>
                  <a:pt x="818769" y="762479"/>
                </a:lnTo>
                <a:lnTo>
                  <a:pt x="0" y="7624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1884691" y="7762527"/>
            <a:ext cx="599184" cy="695714"/>
          </a:xfrm>
          <a:custGeom>
            <a:avLst/>
            <a:gdLst/>
            <a:ahLst/>
            <a:cxnLst/>
            <a:rect l="l" t="t" r="r" b="b"/>
            <a:pathLst>
              <a:path w="599184" h="695714">
                <a:moveTo>
                  <a:pt x="0" y="0"/>
                </a:moveTo>
                <a:lnTo>
                  <a:pt x="599184" y="0"/>
                </a:lnTo>
                <a:lnTo>
                  <a:pt x="599184" y="695714"/>
                </a:lnTo>
                <a:lnTo>
                  <a:pt x="0" y="695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2995431" y="5143500"/>
            <a:ext cx="575777" cy="575777"/>
          </a:xfrm>
          <a:custGeom>
            <a:avLst/>
            <a:gdLst/>
            <a:ahLst/>
            <a:cxnLst/>
            <a:rect l="l" t="t" r="r" b="b"/>
            <a:pathLst>
              <a:path w="575777" h="575777">
                <a:moveTo>
                  <a:pt x="0" y="0"/>
                </a:moveTo>
                <a:lnTo>
                  <a:pt x="575776" y="0"/>
                </a:lnTo>
                <a:lnTo>
                  <a:pt x="575776" y="575777"/>
                </a:lnTo>
                <a:lnTo>
                  <a:pt x="0" y="5757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TextBox 44"/>
          <p:cNvSpPr txBox="1"/>
          <p:nvPr/>
        </p:nvSpPr>
        <p:spPr>
          <a:xfrm>
            <a:off x="11037800" y="2448380"/>
            <a:ext cx="2892150" cy="7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BENEFICIARY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RELATIONSHIP</a:t>
            </a:r>
          </a:p>
        </p:txBody>
      </p:sp>
      <p:sp>
        <p:nvSpPr>
          <p:cNvPr id="45" name="Freeform 45"/>
          <p:cNvSpPr/>
          <p:nvPr/>
        </p:nvSpPr>
        <p:spPr>
          <a:xfrm>
            <a:off x="13188069" y="2423976"/>
            <a:ext cx="732355" cy="727778"/>
          </a:xfrm>
          <a:custGeom>
            <a:avLst/>
            <a:gdLst/>
            <a:ahLst/>
            <a:cxnLst/>
            <a:rect l="l" t="t" r="r" b="b"/>
            <a:pathLst>
              <a:path w="732355" h="727778">
                <a:moveTo>
                  <a:pt x="0" y="0"/>
                </a:moveTo>
                <a:lnTo>
                  <a:pt x="732355" y="0"/>
                </a:lnTo>
                <a:lnTo>
                  <a:pt x="732355" y="727778"/>
                </a:lnTo>
                <a:lnTo>
                  <a:pt x="0" y="727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6" name="TextBox 46"/>
          <p:cNvSpPr txBox="1"/>
          <p:nvPr/>
        </p:nvSpPr>
        <p:spPr>
          <a:xfrm>
            <a:off x="848899" y="2448380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PROBLEM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439940" y="2448380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SOLUTION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909926" y="2448380"/>
            <a:ext cx="2685024" cy="7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VALUE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PROPOSITION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215416" y="2448380"/>
            <a:ext cx="2497546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EXTERNALITIES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215416" y="6296229"/>
            <a:ext cx="2497546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EXTERNALITIES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909926" y="5076825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CHANNELS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439940" y="5253037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KEY METRICS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037800" y="5253037"/>
            <a:ext cx="2580151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BENEFICIARIES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48899" y="5076825"/>
            <a:ext cx="2700760" cy="7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EXISTING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ALTERNATIVES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48899" y="7879872"/>
            <a:ext cx="324381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COST STRUCTURE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410241" y="7879872"/>
            <a:ext cx="308603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REVENUE STREAMS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48899" y="191015"/>
            <a:ext cx="12769052" cy="144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00705E"/>
                </a:solidFill>
                <a:latin typeface="Poppins Medium"/>
              </a:rPr>
              <a:t>Business Model Canvas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458843" y="9908556"/>
            <a:ext cx="7273170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Based on Business Model Canvas designed by Teddy Yu and Neil Tran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5065" y="2278908"/>
            <a:ext cx="3315365" cy="5207395"/>
            <a:chOff x="0" y="0"/>
            <a:chExt cx="1233643" cy="1937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3643" cy="1937665"/>
            </a:xfrm>
            <a:custGeom>
              <a:avLst/>
              <a:gdLst/>
              <a:ahLst/>
              <a:cxnLst/>
              <a:rect l="l" t="t" r="r" b="b"/>
              <a:pathLst>
                <a:path w="1233643" h="1937665">
                  <a:moveTo>
                    <a:pt x="0" y="0"/>
                  </a:moveTo>
                  <a:lnTo>
                    <a:pt x="1233643" y="0"/>
                  </a:lnTo>
                  <a:lnTo>
                    <a:pt x="123364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93077" y="2278908"/>
            <a:ext cx="2901873" cy="5207395"/>
            <a:chOff x="0" y="0"/>
            <a:chExt cx="1079783" cy="19376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9783" cy="1937665"/>
            </a:xfrm>
            <a:custGeom>
              <a:avLst/>
              <a:gdLst/>
              <a:ahLst/>
              <a:cxnLst/>
              <a:rect l="l" t="t" r="r" b="b"/>
              <a:pathLst>
                <a:path w="1079783" h="1937665">
                  <a:moveTo>
                    <a:pt x="0" y="0"/>
                  </a:moveTo>
                  <a:lnTo>
                    <a:pt x="1079783" y="0"/>
                  </a:lnTo>
                  <a:lnTo>
                    <a:pt x="107978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38592" y="2278908"/>
            <a:ext cx="3315365" cy="2609014"/>
            <a:chOff x="0" y="0"/>
            <a:chExt cx="1233643" cy="9708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643" cy="970811"/>
            </a:xfrm>
            <a:custGeom>
              <a:avLst/>
              <a:gdLst/>
              <a:ahLst/>
              <a:cxnLst/>
              <a:rect l="l" t="t" r="r" b="b"/>
              <a:pathLst>
                <a:path w="1233643" h="970811">
                  <a:moveTo>
                    <a:pt x="0" y="0"/>
                  </a:moveTo>
                  <a:lnTo>
                    <a:pt x="1233643" y="0"/>
                  </a:lnTo>
                  <a:lnTo>
                    <a:pt x="1233643" y="970811"/>
                  </a:lnTo>
                  <a:lnTo>
                    <a:pt x="0" y="970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4071" y="2278908"/>
            <a:ext cx="3315365" cy="2589964"/>
            <a:chOff x="0" y="0"/>
            <a:chExt cx="1233643" cy="9637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3643" cy="963722"/>
            </a:xfrm>
            <a:custGeom>
              <a:avLst/>
              <a:gdLst/>
              <a:ahLst/>
              <a:cxnLst/>
              <a:rect l="l" t="t" r="r" b="b"/>
              <a:pathLst>
                <a:path w="1233643" h="963722">
                  <a:moveTo>
                    <a:pt x="0" y="0"/>
                  </a:moveTo>
                  <a:lnTo>
                    <a:pt x="1233643" y="0"/>
                  </a:lnTo>
                  <a:lnTo>
                    <a:pt x="1233643" y="963722"/>
                  </a:lnTo>
                  <a:lnTo>
                    <a:pt x="0" y="963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38592" y="5095522"/>
            <a:ext cx="3315365" cy="2363314"/>
            <a:chOff x="0" y="0"/>
            <a:chExt cx="1233643" cy="8793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3643" cy="879386"/>
            </a:xfrm>
            <a:custGeom>
              <a:avLst/>
              <a:gdLst/>
              <a:ahLst/>
              <a:cxnLst/>
              <a:rect l="l" t="t" r="r" b="b"/>
              <a:pathLst>
                <a:path w="1233643" h="879386">
                  <a:moveTo>
                    <a:pt x="0" y="0"/>
                  </a:moveTo>
                  <a:lnTo>
                    <a:pt x="1233643" y="0"/>
                  </a:lnTo>
                  <a:lnTo>
                    <a:pt x="1233643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34071" y="5095522"/>
            <a:ext cx="3315365" cy="2363314"/>
            <a:chOff x="0" y="0"/>
            <a:chExt cx="1233643" cy="8793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3643" cy="879386"/>
            </a:xfrm>
            <a:custGeom>
              <a:avLst/>
              <a:gdLst/>
              <a:ahLst/>
              <a:cxnLst/>
              <a:rect l="l" t="t" r="r" b="b"/>
              <a:pathLst>
                <a:path w="1233643" h="879386">
                  <a:moveTo>
                    <a:pt x="0" y="0"/>
                  </a:moveTo>
                  <a:lnTo>
                    <a:pt x="1233643" y="0"/>
                  </a:lnTo>
                  <a:lnTo>
                    <a:pt x="1233643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97598" y="2278908"/>
            <a:ext cx="3315365" cy="3518641"/>
            <a:chOff x="0" y="0"/>
            <a:chExt cx="1233643" cy="13092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3643" cy="1309282"/>
            </a:xfrm>
            <a:custGeom>
              <a:avLst/>
              <a:gdLst/>
              <a:ahLst/>
              <a:cxnLst/>
              <a:rect l="l" t="t" r="r" b="b"/>
              <a:pathLst>
                <a:path w="1233643" h="1309282">
                  <a:moveTo>
                    <a:pt x="0" y="0"/>
                  </a:moveTo>
                  <a:lnTo>
                    <a:pt x="1233643" y="0"/>
                  </a:lnTo>
                  <a:lnTo>
                    <a:pt x="1233643" y="1309282"/>
                  </a:lnTo>
                  <a:lnTo>
                    <a:pt x="0" y="1309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397598" y="6019145"/>
            <a:ext cx="3315365" cy="3854803"/>
            <a:chOff x="0" y="0"/>
            <a:chExt cx="1233643" cy="14343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3643" cy="1434368"/>
            </a:xfrm>
            <a:custGeom>
              <a:avLst/>
              <a:gdLst/>
              <a:ahLst/>
              <a:cxnLst/>
              <a:rect l="l" t="t" r="r" b="b"/>
              <a:pathLst>
                <a:path w="1233643" h="1434368">
                  <a:moveTo>
                    <a:pt x="0" y="0"/>
                  </a:moveTo>
                  <a:lnTo>
                    <a:pt x="1233643" y="0"/>
                  </a:lnTo>
                  <a:lnTo>
                    <a:pt x="1233643" y="1434368"/>
                  </a:lnTo>
                  <a:lnTo>
                    <a:pt x="0" y="1434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065" y="7712197"/>
            <a:ext cx="8356641" cy="2161752"/>
            <a:chOff x="0" y="0"/>
            <a:chExt cx="2198521" cy="5687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98521" cy="568728"/>
            </a:xfrm>
            <a:custGeom>
              <a:avLst/>
              <a:gdLst/>
              <a:ahLst/>
              <a:cxnLst/>
              <a:rect l="l" t="t" r="r" b="b"/>
              <a:pathLst>
                <a:path w="2198521" h="568728">
                  <a:moveTo>
                    <a:pt x="0" y="0"/>
                  </a:moveTo>
                  <a:lnTo>
                    <a:pt x="2198521" y="0"/>
                  </a:lnTo>
                  <a:lnTo>
                    <a:pt x="2198521" y="568728"/>
                  </a:lnTo>
                  <a:lnTo>
                    <a:pt x="0" y="568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44014" y="7712197"/>
            <a:ext cx="5009943" cy="2161752"/>
            <a:chOff x="0" y="0"/>
            <a:chExt cx="1864193" cy="8043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64193" cy="804385"/>
            </a:xfrm>
            <a:custGeom>
              <a:avLst/>
              <a:gdLst/>
              <a:ahLst/>
              <a:cxnLst/>
              <a:rect l="l" t="t" r="r" b="b"/>
              <a:pathLst>
                <a:path w="1864193" h="804385">
                  <a:moveTo>
                    <a:pt x="0" y="0"/>
                  </a:moveTo>
                  <a:lnTo>
                    <a:pt x="1864193" y="0"/>
                  </a:lnTo>
                  <a:lnTo>
                    <a:pt x="1864193" y="804385"/>
                  </a:lnTo>
                  <a:lnTo>
                    <a:pt x="0" y="804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" name="AutoShape 24"/>
          <p:cNvSpPr/>
          <p:nvPr/>
        </p:nvSpPr>
        <p:spPr>
          <a:xfrm>
            <a:off x="575065" y="10073974"/>
            <a:ext cx="5908434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AutoShape 25"/>
          <p:cNvSpPr/>
          <p:nvPr/>
        </p:nvSpPr>
        <p:spPr>
          <a:xfrm>
            <a:off x="7693104" y="4868872"/>
            <a:ext cx="2901846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6" name="Group 26"/>
          <p:cNvGrpSpPr/>
          <p:nvPr/>
        </p:nvGrpSpPr>
        <p:grpSpPr>
          <a:xfrm>
            <a:off x="14661747" y="2391230"/>
            <a:ext cx="434301" cy="530225"/>
            <a:chOff x="0" y="0"/>
            <a:chExt cx="579068" cy="70696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76649"/>
              <a:ext cx="579068" cy="579068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CF2AB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09832" y="-104775"/>
              <a:ext cx="359404" cy="811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705E"/>
                  </a:solidFill>
                  <a:latin typeface="Poppins"/>
                </a:rPr>
                <a:t>+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661747" y="6239079"/>
            <a:ext cx="434301" cy="530225"/>
            <a:chOff x="0" y="0"/>
            <a:chExt cx="579068" cy="706967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76649"/>
              <a:ext cx="579068" cy="579068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CF2AB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09832" y="-104775"/>
              <a:ext cx="359404" cy="811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705E"/>
                  </a:solidFill>
                  <a:latin typeface="Poppins"/>
                </a:rPr>
                <a:t>-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2181707" y="2391230"/>
            <a:ext cx="344181" cy="530225"/>
          </a:xfrm>
          <a:custGeom>
            <a:avLst/>
            <a:gdLst/>
            <a:ahLst/>
            <a:cxnLst/>
            <a:rect l="l" t="t" r="r" b="b"/>
            <a:pathLst>
              <a:path w="344181" h="530225">
                <a:moveTo>
                  <a:pt x="0" y="0"/>
                </a:moveTo>
                <a:lnTo>
                  <a:pt x="344181" y="0"/>
                </a:lnTo>
                <a:lnTo>
                  <a:pt x="344181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2905992" y="5012383"/>
            <a:ext cx="608954" cy="608954"/>
          </a:xfrm>
          <a:custGeom>
            <a:avLst/>
            <a:gdLst/>
            <a:ahLst/>
            <a:cxnLst/>
            <a:rect l="l" t="t" r="r" b="b"/>
            <a:pathLst>
              <a:path w="608954" h="608954">
                <a:moveTo>
                  <a:pt x="0" y="0"/>
                </a:moveTo>
                <a:lnTo>
                  <a:pt x="608954" y="0"/>
                </a:lnTo>
                <a:lnTo>
                  <a:pt x="608954" y="608953"/>
                </a:lnTo>
                <a:lnTo>
                  <a:pt x="0" y="608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3267619" y="7762527"/>
            <a:ext cx="751042" cy="762479"/>
          </a:xfrm>
          <a:custGeom>
            <a:avLst/>
            <a:gdLst/>
            <a:ahLst/>
            <a:cxnLst/>
            <a:rect l="l" t="t" r="r" b="b"/>
            <a:pathLst>
              <a:path w="751042" h="762479">
                <a:moveTo>
                  <a:pt x="0" y="0"/>
                </a:moveTo>
                <a:lnTo>
                  <a:pt x="751042" y="0"/>
                </a:lnTo>
                <a:lnTo>
                  <a:pt x="751042" y="762479"/>
                </a:lnTo>
                <a:lnTo>
                  <a:pt x="0" y="762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5629828" y="2343178"/>
            <a:ext cx="592345" cy="578277"/>
          </a:xfrm>
          <a:custGeom>
            <a:avLst/>
            <a:gdLst/>
            <a:ahLst/>
            <a:cxnLst/>
            <a:rect l="l" t="t" r="r" b="b"/>
            <a:pathLst>
              <a:path w="592345" h="578277">
                <a:moveTo>
                  <a:pt x="0" y="0"/>
                </a:moveTo>
                <a:lnTo>
                  <a:pt x="592345" y="0"/>
                </a:lnTo>
                <a:lnTo>
                  <a:pt x="592345" y="578277"/>
                </a:lnTo>
                <a:lnTo>
                  <a:pt x="0" y="5782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6202226" y="5170971"/>
            <a:ext cx="605026" cy="548305"/>
          </a:xfrm>
          <a:custGeom>
            <a:avLst/>
            <a:gdLst/>
            <a:ahLst/>
            <a:cxnLst/>
            <a:rect l="l" t="t" r="r" b="b"/>
            <a:pathLst>
              <a:path w="605026" h="548305">
                <a:moveTo>
                  <a:pt x="0" y="0"/>
                </a:moveTo>
                <a:lnTo>
                  <a:pt x="605026" y="0"/>
                </a:lnTo>
                <a:lnTo>
                  <a:pt x="605026" y="548306"/>
                </a:lnTo>
                <a:lnTo>
                  <a:pt x="0" y="548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9923445" y="5419936"/>
            <a:ext cx="582724" cy="582724"/>
          </a:xfrm>
          <a:custGeom>
            <a:avLst/>
            <a:gdLst/>
            <a:ahLst/>
            <a:cxnLst/>
            <a:rect l="l" t="t" r="r" b="b"/>
            <a:pathLst>
              <a:path w="582724" h="582724">
                <a:moveTo>
                  <a:pt x="0" y="0"/>
                </a:moveTo>
                <a:lnTo>
                  <a:pt x="582723" y="0"/>
                </a:lnTo>
                <a:lnTo>
                  <a:pt x="5827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9886296" y="2787865"/>
            <a:ext cx="657020" cy="611850"/>
          </a:xfrm>
          <a:custGeom>
            <a:avLst/>
            <a:gdLst/>
            <a:ahLst/>
            <a:cxnLst/>
            <a:rect l="l" t="t" r="r" b="b"/>
            <a:pathLst>
              <a:path w="657020" h="611850">
                <a:moveTo>
                  <a:pt x="0" y="0"/>
                </a:moveTo>
                <a:lnTo>
                  <a:pt x="657021" y="0"/>
                </a:lnTo>
                <a:lnTo>
                  <a:pt x="657021" y="611850"/>
                </a:lnTo>
                <a:lnTo>
                  <a:pt x="0" y="6118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1884691" y="7762527"/>
            <a:ext cx="599184" cy="695714"/>
          </a:xfrm>
          <a:custGeom>
            <a:avLst/>
            <a:gdLst/>
            <a:ahLst/>
            <a:cxnLst/>
            <a:rect l="l" t="t" r="r" b="b"/>
            <a:pathLst>
              <a:path w="599184" h="695714">
                <a:moveTo>
                  <a:pt x="0" y="0"/>
                </a:moveTo>
                <a:lnTo>
                  <a:pt x="599184" y="0"/>
                </a:lnTo>
                <a:lnTo>
                  <a:pt x="599184" y="695714"/>
                </a:lnTo>
                <a:lnTo>
                  <a:pt x="0" y="69571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3497048" y="5294312"/>
            <a:ext cx="575777" cy="575777"/>
          </a:xfrm>
          <a:custGeom>
            <a:avLst/>
            <a:gdLst/>
            <a:ahLst/>
            <a:cxnLst/>
            <a:rect l="l" t="t" r="r" b="b"/>
            <a:pathLst>
              <a:path w="575777" h="575777">
                <a:moveTo>
                  <a:pt x="0" y="0"/>
                </a:moveTo>
                <a:lnTo>
                  <a:pt x="575776" y="0"/>
                </a:lnTo>
                <a:lnTo>
                  <a:pt x="575776" y="575777"/>
                </a:lnTo>
                <a:lnTo>
                  <a:pt x="0" y="5757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3525623" y="2656342"/>
            <a:ext cx="575777" cy="572178"/>
          </a:xfrm>
          <a:custGeom>
            <a:avLst/>
            <a:gdLst/>
            <a:ahLst/>
            <a:cxnLst/>
            <a:rect l="l" t="t" r="r" b="b"/>
            <a:pathLst>
              <a:path w="575777" h="572178">
                <a:moveTo>
                  <a:pt x="0" y="0"/>
                </a:moveTo>
                <a:lnTo>
                  <a:pt x="575776" y="0"/>
                </a:lnTo>
                <a:lnTo>
                  <a:pt x="575776" y="572178"/>
                </a:lnTo>
                <a:lnTo>
                  <a:pt x="0" y="5721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TextBox 44"/>
          <p:cNvSpPr txBox="1"/>
          <p:nvPr/>
        </p:nvSpPr>
        <p:spPr>
          <a:xfrm>
            <a:off x="848899" y="2448380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PROBLEM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439940" y="2448380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LÖSUNG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909926" y="2448380"/>
            <a:ext cx="2685024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WERTVERSPRECHEN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037800" y="2448380"/>
            <a:ext cx="289215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KUNDENBEZIEHUNG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215416" y="2448380"/>
            <a:ext cx="2497546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EXTERNE EFFEKTE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215416" y="6296229"/>
            <a:ext cx="2497546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EXTERNE EFFEKTE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842738" y="5076825"/>
            <a:ext cx="275221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VERTRIEBSKANÄLE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39940" y="5253037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KENNZAHLEN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37800" y="5253037"/>
            <a:ext cx="2580151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NUTZENEMPFÄNGER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48899" y="5076825"/>
            <a:ext cx="3032006" cy="7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VORHANDENE ALTERNATIVEN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48899" y="7879872"/>
            <a:ext cx="324381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KOSTENSTRUKTUR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410241" y="7879872"/>
            <a:ext cx="308603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EINNAHMEQUELLEN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48899" y="191015"/>
            <a:ext cx="12769052" cy="144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705E"/>
                </a:solidFill>
                <a:latin typeface="Poppins Medium"/>
              </a:rPr>
              <a:t>Business Model Canvas</a:t>
            </a:r>
          </a:p>
        </p:txBody>
      </p:sp>
      <p:sp>
        <p:nvSpPr>
          <p:cNvPr id="57" name="AutoShape 57"/>
          <p:cNvSpPr/>
          <p:nvPr/>
        </p:nvSpPr>
        <p:spPr>
          <a:xfrm rot="9876">
            <a:off x="575058" y="4873634"/>
            <a:ext cx="3315378" cy="0"/>
          </a:xfrm>
          <a:prstGeom prst="line">
            <a:avLst/>
          </a:prstGeom>
          <a:ln w="19050" cap="rnd">
            <a:solidFill>
              <a:srgbClr val="0070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8" name="TextBox 58"/>
          <p:cNvSpPr txBox="1"/>
          <p:nvPr/>
        </p:nvSpPr>
        <p:spPr>
          <a:xfrm>
            <a:off x="7842738" y="9908556"/>
            <a:ext cx="1138297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In Anlehnung an das Business Model Canvas designt von Teddy Yu und Neil Tran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5065" y="2278908"/>
            <a:ext cx="3315365" cy="5207395"/>
            <a:chOff x="0" y="0"/>
            <a:chExt cx="1233643" cy="1937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3643" cy="1937665"/>
            </a:xfrm>
            <a:custGeom>
              <a:avLst/>
              <a:gdLst/>
              <a:ahLst/>
              <a:cxnLst/>
              <a:rect l="l" t="t" r="r" b="b"/>
              <a:pathLst>
                <a:path w="1233643" h="1937665">
                  <a:moveTo>
                    <a:pt x="0" y="0"/>
                  </a:moveTo>
                  <a:lnTo>
                    <a:pt x="1233643" y="0"/>
                  </a:lnTo>
                  <a:lnTo>
                    <a:pt x="123364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93077" y="2278908"/>
            <a:ext cx="2901873" cy="5207395"/>
            <a:chOff x="0" y="0"/>
            <a:chExt cx="1079783" cy="19376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9783" cy="1937665"/>
            </a:xfrm>
            <a:custGeom>
              <a:avLst/>
              <a:gdLst/>
              <a:ahLst/>
              <a:cxnLst/>
              <a:rect l="l" t="t" r="r" b="b"/>
              <a:pathLst>
                <a:path w="1079783" h="1937665">
                  <a:moveTo>
                    <a:pt x="0" y="0"/>
                  </a:moveTo>
                  <a:lnTo>
                    <a:pt x="1079783" y="0"/>
                  </a:lnTo>
                  <a:lnTo>
                    <a:pt x="107978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38592" y="2278908"/>
            <a:ext cx="3315365" cy="2816615"/>
            <a:chOff x="0" y="0"/>
            <a:chExt cx="1233643" cy="10480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643" cy="1048059"/>
            </a:xfrm>
            <a:custGeom>
              <a:avLst/>
              <a:gdLst/>
              <a:ahLst/>
              <a:cxnLst/>
              <a:rect l="l" t="t" r="r" b="b"/>
              <a:pathLst>
                <a:path w="1233643" h="1048059">
                  <a:moveTo>
                    <a:pt x="0" y="0"/>
                  </a:moveTo>
                  <a:lnTo>
                    <a:pt x="1233643" y="0"/>
                  </a:lnTo>
                  <a:lnTo>
                    <a:pt x="1233643" y="1048059"/>
                  </a:lnTo>
                  <a:lnTo>
                    <a:pt x="0" y="104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4071" y="2278908"/>
            <a:ext cx="3315365" cy="2589964"/>
            <a:chOff x="0" y="0"/>
            <a:chExt cx="1233643" cy="9637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3643" cy="963722"/>
            </a:xfrm>
            <a:custGeom>
              <a:avLst/>
              <a:gdLst/>
              <a:ahLst/>
              <a:cxnLst/>
              <a:rect l="l" t="t" r="r" b="b"/>
              <a:pathLst>
                <a:path w="1233643" h="963722">
                  <a:moveTo>
                    <a:pt x="0" y="0"/>
                  </a:moveTo>
                  <a:lnTo>
                    <a:pt x="1233643" y="0"/>
                  </a:lnTo>
                  <a:lnTo>
                    <a:pt x="1233643" y="963722"/>
                  </a:lnTo>
                  <a:lnTo>
                    <a:pt x="0" y="963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38592" y="5314597"/>
            <a:ext cx="3315365" cy="2144239"/>
            <a:chOff x="0" y="0"/>
            <a:chExt cx="1233643" cy="79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3643" cy="797868"/>
            </a:xfrm>
            <a:custGeom>
              <a:avLst/>
              <a:gdLst/>
              <a:ahLst/>
              <a:cxnLst/>
              <a:rect l="l" t="t" r="r" b="b"/>
              <a:pathLst>
                <a:path w="1233643" h="797868">
                  <a:moveTo>
                    <a:pt x="0" y="0"/>
                  </a:moveTo>
                  <a:lnTo>
                    <a:pt x="1233643" y="0"/>
                  </a:lnTo>
                  <a:lnTo>
                    <a:pt x="1233643" y="797868"/>
                  </a:lnTo>
                  <a:lnTo>
                    <a:pt x="0" y="797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34071" y="5095522"/>
            <a:ext cx="3315365" cy="2363314"/>
            <a:chOff x="0" y="0"/>
            <a:chExt cx="1233643" cy="8793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3643" cy="879386"/>
            </a:xfrm>
            <a:custGeom>
              <a:avLst/>
              <a:gdLst/>
              <a:ahLst/>
              <a:cxnLst/>
              <a:rect l="l" t="t" r="r" b="b"/>
              <a:pathLst>
                <a:path w="1233643" h="879386">
                  <a:moveTo>
                    <a:pt x="0" y="0"/>
                  </a:moveTo>
                  <a:lnTo>
                    <a:pt x="1233643" y="0"/>
                  </a:lnTo>
                  <a:lnTo>
                    <a:pt x="1233643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97598" y="2278908"/>
            <a:ext cx="3315365" cy="7595041"/>
            <a:chOff x="0" y="0"/>
            <a:chExt cx="1233643" cy="28261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3643" cy="2826105"/>
            </a:xfrm>
            <a:custGeom>
              <a:avLst/>
              <a:gdLst/>
              <a:ahLst/>
              <a:cxnLst/>
              <a:rect l="l" t="t" r="r" b="b"/>
              <a:pathLst>
                <a:path w="1233643" h="2826105">
                  <a:moveTo>
                    <a:pt x="0" y="0"/>
                  </a:moveTo>
                  <a:lnTo>
                    <a:pt x="1233643" y="0"/>
                  </a:lnTo>
                  <a:lnTo>
                    <a:pt x="1233643" y="2826105"/>
                  </a:lnTo>
                  <a:lnTo>
                    <a:pt x="0" y="2826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5065" y="7712197"/>
            <a:ext cx="8356641" cy="2161752"/>
            <a:chOff x="0" y="0"/>
            <a:chExt cx="2198521" cy="5687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98521" cy="568728"/>
            </a:xfrm>
            <a:custGeom>
              <a:avLst/>
              <a:gdLst/>
              <a:ahLst/>
              <a:cxnLst/>
              <a:rect l="l" t="t" r="r" b="b"/>
              <a:pathLst>
                <a:path w="2198521" h="568728">
                  <a:moveTo>
                    <a:pt x="0" y="0"/>
                  </a:moveTo>
                  <a:lnTo>
                    <a:pt x="2198521" y="0"/>
                  </a:lnTo>
                  <a:lnTo>
                    <a:pt x="2198521" y="568728"/>
                  </a:lnTo>
                  <a:lnTo>
                    <a:pt x="0" y="568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4014" y="7712197"/>
            <a:ext cx="5009943" cy="2161752"/>
            <a:chOff x="0" y="0"/>
            <a:chExt cx="1864193" cy="8043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64193" cy="804385"/>
            </a:xfrm>
            <a:custGeom>
              <a:avLst/>
              <a:gdLst/>
              <a:ahLst/>
              <a:cxnLst/>
              <a:rect l="l" t="t" r="r" b="b"/>
              <a:pathLst>
                <a:path w="1864193" h="804385">
                  <a:moveTo>
                    <a:pt x="0" y="0"/>
                  </a:moveTo>
                  <a:lnTo>
                    <a:pt x="1864193" y="0"/>
                  </a:lnTo>
                  <a:lnTo>
                    <a:pt x="1864193" y="804385"/>
                  </a:lnTo>
                  <a:lnTo>
                    <a:pt x="0" y="804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575065" y="10073974"/>
            <a:ext cx="5908434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2756554" y="2354911"/>
            <a:ext cx="977467" cy="621914"/>
          </a:xfrm>
          <a:custGeom>
            <a:avLst/>
            <a:gdLst/>
            <a:ahLst/>
            <a:cxnLst/>
            <a:rect l="l" t="t" r="r" b="b"/>
            <a:pathLst>
              <a:path w="977467" h="621914">
                <a:moveTo>
                  <a:pt x="0" y="0"/>
                </a:moveTo>
                <a:lnTo>
                  <a:pt x="977467" y="0"/>
                </a:lnTo>
                <a:lnTo>
                  <a:pt x="977467" y="621913"/>
                </a:lnTo>
                <a:lnTo>
                  <a:pt x="0" y="621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>
            <a:off x="6483499" y="2343646"/>
            <a:ext cx="637160" cy="633178"/>
          </a:xfrm>
          <a:custGeom>
            <a:avLst/>
            <a:gdLst/>
            <a:ahLst/>
            <a:cxnLst/>
            <a:rect l="l" t="t" r="r" b="b"/>
            <a:pathLst>
              <a:path w="637160" h="633178">
                <a:moveTo>
                  <a:pt x="0" y="0"/>
                </a:moveTo>
                <a:lnTo>
                  <a:pt x="637161" y="0"/>
                </a:lnTo>
                <a:lnTo>
                  <a:pt x="637161" y="633178"/>
                </a:lnTo>
                <a:lnTo>
                  <a:pt x="0" y="633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6427117" y="5204365"/>
            <a:ext cx="749926" cy="661809"/>
          </a:xfrm>
          <a:custGeom>
            <a:avLst/>
            <a:gdLst/>
            <a:ahLst/>
            <a:cxnLst/>
            <a:rect l="l" t="t" r="r" b="b"/>
            <a:pathLst>
              <a:path w="749926" h="661809">
                <a:moveTo>
                  <a:pt x="0" y="0"/>
                </a:moveTo>
                <a:lnTo>
                  <a:pt x="749925" y="0"/>
                </a:lnTo>
                <a:lnTo>
                  <a:pt x="749925" y="661810"/>
                </a:lnTo>
                <a:lnTo>
                  <a:pt x="0" y="6618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7909926" y="2448380"/>
            <a:ext cx="2685024" cy="7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VALUE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PROPOSITION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37800" y="2448380"/>
            <a:ext cx="2892150" cy="7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CUSTOMER RELATIONSHIPS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37800" y="5278438"/>
            <a:ext cx="2580151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CHANNELS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48899" y="7879872"/>
            <a:ext cx="324381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COST STRUCTURE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10241" y="7879872"/>
            <a:ext cx="308603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REVENUE STREAMS</a:t>
            </a:r>
          </a:p>
        </p:txBody>
      </p:sp>
      <p:sp>
        <p:nvSpPr>
          <p:cNvPr id="31" name="Freeform 31"/>
          <p:cNvSpPr/>
          <p:nvPr/>
        </p:nvSpPr>
        <p:spPr>
          <a:xfrm>
            <a:off x="3267619" y="7762527"/>
            <a:ext cx="751042" cy="762479"/>
          </a:xfrm>
          <a:custGeom>
            <a:avLst/>
            <a:gdLst/>
            <a:ahLst/>
            <a:cxnLst/>
            <a:rect l="l" t="t" r="r" b="b"/>
            <a:pathLst>
              <a:path w="751042" h="762479">
                <a:moveTo>
                  <a:pt x="0" y="0"/>
                </a:moveTo>
                <a:lnTo>
                  <a:pt x="751042" y="0"/>
                </a:lnTo>
                <a:lnTo>
                  <a:pt x="751042" y="762479"/>
                </a:lnTo>
                <a:lnTo>
                  <a:pt x="0" y="762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>
            <a:off x="11884691" y="7762527"/>
            <a:ext cx="599184" cy="695714"/>
          </a:xfrm>
          <a:custGeom>
            <a:avLst/>
            <a:gdLst/>
            <a:ahLst/>
            <a:cxnLst/>
            <a:rect l="l" t="t" r="r" b="b"/>
            <a:pathLst>
              <a:path w="599184" h="695714">
                <a:moveTo>
                  <a:pt x="0" y="0"/>
                </a:moveTo>
                <a:lnTo>
                  <a:pt x="599184" y="0"/>
                </a:lnTo>
                <a:lnTo>
                  <a:pt x="599184" y="695714"/>
                </a:lnTo>
                <a:lnTo>
                  <a:pt x="0" y="6957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9886296" y="2536155"/>
            <a:ext cx="657020" cy="611850"/>
          </a:xfrm>
          <a:custGeom>
            <a:avLst/>
            <a:gdLst/>
            <a:ahLst/>
            <a:cxnLst/>
            <a:rect l="l" t="t" r="r" b="b"/>
            <a:pathLst>
              <a:path w="657020" h="611850">
                <a:moveTo>
                  <a:pt x="0" y="0"/>
                </a:moveTo>
                <a:lnTo>
                  <a:pt x="657021" y="0"/>
                </a:lnTo>
                <a:lnTo>
                  <a:pt x="657021" y="611850"/>
                </a:lnTo>
                <a:lnTo>
                  <a:pt x="0" y="611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13234813" y="2461796"/>
            <a:ext cx="690524" cy="686209"/>
          </a:xfrm>
          <a:custGeom>
            <a:avLst/>
            <a:gdLst/>
            <a:ahLst/>
            <a:cxnLst/>
            <a:rect l="l" t="t" r="r" b="b"/>
            <a:pathLst>
              <a:path w="690524" h="686209">
                <a:moveTo>
                  <a:pt x="0" y="0"/>
                </a:moveTo>
                <a:lnTo>
                  <a:pt x="690524" y="0"/>
                </a:lnTo>
                <a:lnTo>
                  <a:pt x="690524" y="686209"/>
                </a:lnTo>
                <a:lnTo>
                  <a:pt x="0" y="6862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12505799" y="5391038"/>
            <a:ext cx="582724" cy="582724"/>
          </a:xfrm>
          <a:custGeom>
            <a:avLst/>
            <a:gdLst/>
            <a:ahLst/>
            <a:cxnLst/>
            <a:rect l="l" t="t" r="r" b="b"/>
            <a:pathLst>
              <a:path w="582724" h="582724">
                <a:moveTo>
                  <a:pt x="0" y="0"/>
                </a:moveTo>
                <a:lnTo>
                  <a:pt x="582724" y="0"/>
                </a:lnTo>
                <a:lnTo>
                  <a:pt x="582724" y="582723"/>
                </a:lnTo>
                <a:lnTo>
                  <a:pt x="0" y="5827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16744756" y="2767529"/>
            <a:ext cx="873401" cy="760951"/>
          </a:xfrm>
          <a:custGeom>
            <a:avLst/>
            <a:gdLst/>
            <a:ahLst/>
            <a:cxnLst/>
            <a:rect l="l" t="t" r="r" b="b"/>
            <a:pathLst>
              <a:path w="873401" h="760951">
                <a:moveTo>
                  <a:pt x="0" y="0"/>
                </a:moveTo>
                <a:lnTo>
                  <a:pt x="873402" y="0"/>
                </a:lnTo>
                <a:lnTo>
                  <a:pt x="873402" y="760951"/>
                </a:lnTo>
                <a:lnTo>
                  <a:pt x="0" y="760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TextBox 37"/>
          <p:cNvSpPr txBox="1"/>
          <p:nvPr/>
        </p:nvSpPr>
        <p:spPr>
          <a:xfrm>
            <a:off x="848899" y="2448380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KEY PARTNERS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39940" y="2448380"/>
            <a:ext cx="2043559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KEY ACTIVITY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611156" y="2448380"/>
            <a:ext cx="2868985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CUSTOMER SEGMENTS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439940" y="5253037"/>
            <a:ext cx="2043559" cy="7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KEY RESSOURCES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48899" y="191015"/>
            <a:ext cx="12769052" cy="144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705E"/>
                </a:solidFill>
                <a:latin typeface="Poppins Medium"/>
              </a:rPr>
              <a:t>Business Model Canvas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62521" y="9851406"/>
            <a:ext cx="1138297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Original by: Businessmodelsinc.com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5065" y="2278908"/>
            <a:ext cx="3315365" cy="5207395"/>
            <a:chOff x="0" y="0"/>
            <a:chExt cx="1233643" cy="1937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3643" cy="1937665"/>
            </a:xfrm>
            <a:custGeom>
              <a:avLst/>
              <a:gdLst/>
              <a:ahLst/>
              <a:cxnLst/>
              <a:rect l="l" t="t" r="r" b="b"/>
              <a:pathLst>
                <a:path w="1233643" h="1937665">
                  <a:moveTo>
                    <a:pt x="0" y="0"/>
                  </a:moveTo>
                  <a:lnTo>
                    <a:pt x="1233643" y="0"/>
                  </a:lnTo>
                  <a:lnTo>
                    <a:pt x="123364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93077" y="2278908"/>
            <a:ext cx="2901873" cy="5207395"/>
            <a:chOff x="0" y="0"/>
            <a:chExt cx="1079783" cy="19376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9783" cy="1937665"/>
            </a:xfrm>
            <a:custGeom>
              <a:avLst/>
              <a:gdLst/>
              <a:ahLst/>
              <a:cxnLst/>
              <a:rect l="l" t="t" r="r" b="b"/>
              <a:pathLst>
                <a:path w="1079783" h="1937665">
                  <a:moveTo>
                    <a:pt x="0" y="0"/>
                  </a:moveTo>
                  <a:lnTo>
                    <a:pt x="1079783" y="0"/>
                  </a:lnTo>
                  <a:lnTo>
                    <a:pt x="1079783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38592" y="2278908"/>
            <a:ext cx="3315365" cy="2816615"/>
            <a:chOff x="0" y="0"/>
            <a:chExt cx="1233643" cy="10480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643" cy="1048059"/>
            </a:xfrm>
            <a:custGeom>
              <a:avLst/>
              <a:gdLst/>
              <a:ahLst/>
              <a:cxnLst/>
              <a:rect l="l" t="t" r="r" b="b"/>
              <a:pathLst>
                <a:path w="1233643" h="1048059">
                  <a:moveTo>
                    <a:pt x="0" y="0"/>
                  </a:moveTo>
                  <a:lnTo>
                    <a:pt x="1233643" y="0"/>
                  </a:lnTo>
                  <a:lnTo>
                    <a:pt x="1233643" y="1048059"/>
                  </a:lnTo>
                  <a:lnTo>
                    <a:pt x="0" y="104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4071" y="2278908"/>
            <a:ext cx="3315365" cy="2589964"/>
            <a:chOff x="0" y="0"/>
            <a:chExt cx="1233643" cy="9637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3643" cy="963722"/>
            </a:xfrm>
            <a:custGeom>
              <a:avLst/>
              <a:gdLst/>
              <a:ahLst/>
              <a:cxnLst/>
              <a:rect l="l" t="t" r="r" b="b"/>
              <a:pathLst>
                <a:path w="1233643" h="963722">
                  <a:moveTo>
                    <a:pt x="0" y="0"/>
                  </a:moveTo>
                  <a:lnTo>
                    <a:pt x="1233643" y="0"/>
                  </a:lnTo>
                  <a:lnTo>
                    <a:pt x="1233643" y="963722"/>
                  </a:lnTo>
                  <a:lnTo>
                    <a:pt x="0" y="963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38592" y="5314597"/>
            <a:ext cx="3315365" cy="2144239"/>
            <a:chOff x="0" y="0"/>
            <a:chExt cx="1233643" cy="79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3643" cy="797868"/>
            </a:xfrm>
            <a:custGeom>
              <a:avLst/>
              <a:gdLst/>
              <a:ahLst/>
              <a:cxnLst/>
              <a:rect l="l" t="t" r="r" b="b"/>
              <a:pathLst>
                <a:path w="1233643" h="797868">
                  <a:moveTo>
                    <a:pt x="0" y="0"/>
                  </a:moveTo>
                  <a:lnTo>
                    <a:pt x="1233643" y="0"/>
                  </a:lnTo>
                  <a:lnTo>
                    <a:pt x="1233643" y="797868"/>
                  </a:lnTo>
                  <a:lnTo>
                    <a:pt x="0" y="797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34071" y="5095522"/>
            <a:ext cx="3315365" cy="2363314"/>
            <a:chOff x="0" y="0"/>
            <a:chExt cx="1233643" cy="8793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3643" cy="879386"/>
            </a:xfrm>
            <a:custGeom>
              <a:avLst/>
              <a:gdLst/>
              <a:ahLst/>
              <a:cxnLst/>
              <a:rect l="l" t="t" r="r" b="b"/>
              <a:pathLst>
                <a:path w="1233643" h="879386">
                  <a:moveTo>
                    <a:pt x="0" y="0"/>
                  </a:moveTo>
                  <a:lnTo>
                    <a:pt x="1233643" y="0"/>
                  </a:lnTo>
                  <a:lnTo>
                    <a:pt x="1233643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97598" y="2278908"/>
            <a:ext cx="3315365" cy="7595041"/>
            <a:chOff x="0" y="0"/>
            <a:chExt cx="1233643" cy="28261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3643" cy="2826105"/>
            </a:xfrm>
            <a:custGeom>
              <a:avLst/>
              <a:gdLst/>
              <a:ahLst/>
              <a:cxnLst/>
              <a:rect l="l" t="t" r="r" b="b"/>
              <a:pathLst>
                <a:path w="1233643" h="2826105">
                  <a:moveTo>
                    <a:pt x="0" y="0"/>
                  </a:moveTo>
                  <a:lnTo>
                    <a:pt x="1233643" y="0"/>
                  </a:lnTo>
                  <a:lnTo>
                    <a:pt x="1233643" y="2826105"/>
                  </a:lnTo>
                  <a:lnTo>
                    <a:pt x="0" y="2826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5065" y="7712197"/>
            <a:ext cx="8356641" cy="2161752"/>
            <a:chOff x="0" y="0"/>
            <a:chExt cx="2198521" cy="5687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98521" cy="568728"/>
            </a:xfrm>
            <a:custGeom>
              <a:avLst/>
              <a:gdLst/>
              <a:ahLst/>
              <a:cxnLst/>
              <a:rect l="l" t="t" r="r" b="b"/>
              <a:pathLst>
                <a:path w="2198521" h="568728">
                  <a:moveTo>
                    <a:pt x="0" y="0"/>
                  </a:moveTo>
                  <a:lnTo>
                    <a:pt x="2198521" y="0"/>
                  </a:lnTo>
                  <a:lnTo>
                    <a:pt x="2198521" y="568728"/>
                  </a:lnTo>
                  <a:lnTo>
                    <a:pt x="0" y="568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4014" y="7712197"/>
            <a:ext cx="5009943" cy="2161752"/>
            <a:chOff x="0" y="0"/>
            <a:chExt cx="1864193" cy="8043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64193" cy="804385"/>
            </a:xfrm>
            <a:custGeom>
              <a:avLst/>
              <a:gdLst/>
              <a:ahLst/>
              <a:cxnLst/>
              <a:rect l="l" t="t" r="r" b="b"/>
              <a:pathLst>
                <a:path w="1864193" h="804385">
                  <a:moveTo>
                    <a:pt x="0" y="0"/>
                  </a:moveTo>
                  <a:lnTo>
                    <a:pt x="1864193" y="0"/>
                  </a:lnTo>
                  <a:lnTo>
                    <a:pt x="1864193" y="804385"/>
                  </a:lnTo>
                  <a:lnTo>
                    <a:pt x="0" y="804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575065" y="10073974"/>
            <a:ext cx="5908434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2797936" y="2816679"/>
            <a:ext cx="977467" cy="621914"/>
          </a:xfrm>
          <a:custGeom>
            <a:avLst/>
            <a:gdLst/>
            <a:ahLst/>
            <a:cxnLst/>
            <a:rect l="l" t="t" r="r" b="b"/>
            <a:pathLst>
              <a:path w="977467" h="621914">
                <a:moveTo>
                  <a:pt x="0" y="0"/>
                </a:moveTo>
                <a:lnTo>
                  <a:pt x="977467" y="0"/>
                </a:lnTo>
                <a:lnTo>
                  <a:pt x="977467" y="621914"/>
                </a:lnTo>
                <a:lnTo>
                  <a:pt x="0" y="621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>
            <a:off x="6617767" y="2811047"/>
            <a:ext cx="637160" cy="633178"/>
          </a:xfrm>
          <a:custGeom>
            <a:avLst/>
            <a:gdLst/>
            <a:ahLst/>
            <a:cxnLst/>
            <a:rect l="l" t="t" r="r" b="b"/>
            <a:pathLst>
              <a:path w="637160" h="633178">
                <a:moveTo>
                  <a:pt x="0" y="0"/>
                </a:moveTo>
                <a:lnTo>
                  <a:pt x="637160" y="0"/>
                </a:lnTo>
                <a:lnTo>
                  <a:pt x="637160" y="633178"/>
                </a:lnTo>
                <a:lnTo>
                  <a:pt x="0" y="633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6617767" y="5605845"/>
            <a:ext cx="749926" cy="661809"/>
          </a:xfrm>
          <a:custGeom>
            <a:avLst/>
            <a:gdLst/>
            <a:ahLst/>
            <a:cxnLst/>
            <a:rect l="l" t="t" r="r" b="b"/>
            <a:pathLst>
              <a:path w="749926" h="661809">
                <a:moveTo>
                  <a:pt x="0" y="0"/>
                </a:moveTo>
                <a:lnTo>
                  <a:pt x="749925" y="0"/>
                </a:lnTo>
                <a:lnTo>
                  <a:pt x="749925" y="661809"/>
                </a:lnTo>
                <a:lnTo>
                  <a:pt x="0" y="661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>
            <a:off x="3267619" y="7762527"/>
            <a:ext cx="751042" cy="762479"/>
          </a:xfrm>
          <a:custGeom>
            <a:avLst/>
            <a:gdLst/>
            <a:ahLst/>
            <a:cxnLst/>
            <a:rect l="l" t="t" r="r" b="b"/>
            <a:pathLst>
              <a:path w="751042" h="762479">
                <a:moveTo>
                  <a:pt x="0" y="0"/>
                </a:moveTo>
                <a:lnTo>
                  <a:pt x="751042" y="0"/>
                </a:lnTo>
                <a:lnTo>
                  <a:pt x="751042" y="762479"/>
                </a:lnTo>
                <a:lnTo>
                  <a:pt x="0" y="762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>
            <a:off x="11884691" y="7762527"/>
            <a:ext cx="599184" cy="695714"/>
          </a:xfrm>
          <a:custGeom>
            <a:avLst/>
            <a:gdLst/>
            <a:ahLst/>
            <a:cxnLst/>
            <a:rect l="l" t="t" r="r" b="b"/>
            <a:pathLst>
              <a:path w="599184" h="695714">
                <a:moveTo>
                  <a:pt x="0" y="0"/>
                </a:moveTo>
                <a:lnTo>
                  <a:pt x="599184" y="0"/>
                </a:lnTo>
                <a:lnTo>
                  <a:pt x="599184" y="695714"/>
                </a:lnTo>
                <a:lnTo>
                  <a:pt x="0" y="6957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>
            <a:off x="9886296" y="2786579"/>
            <a:ext cx="657020" cy="611850"/>
          </a:xfrm>
          <a:custGeom>
            <a:avLst/>
            <a:gdLst/>
            <a:ahLst/>
            <a:cxnLst/>
            <a:rect l="l" t="t" r="r" b="b"/>
            <a:pathLst>
              <a:path w="657020" h="611850">
                <a:moveTo>
                  <a:pt x="0" y="0"/>
                </a:moveTo>
                <a:lnTo>
                  <a:pt x="657021" y="0"/>
                </a:lnTo>
                <a:lnTo>
                  <a:pt x="657021" y="611851"/>
                </a:lnTo>
                <a:lnTo>
                  <a:pt x="0" y="6118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13403032" y="2665867"/>
            <a:ext cx="690524" cy="686209"/>
          </a:xfrm>
          <a:custGeom>
            <a:avLst/>
            <a:gdLst/>
            <a:ahLst/>
            <a:cxnLst/>
            <a:rect l="l" t="t" r="r" b="b"/>
            <a:pathLst>
              <a:path w="690524" h="686209">
                <a:moveTo>
                  <a:pt x="0" y="0"/>
                </a:moveTo>
                <a:lnTo>
                  <a:pt x="690525" y="0"/>
                </a:lnTo>
                <a:lnTo>
                  <a:pt x="690525" y="686209"/>
                </a:lnTo>
                <a:lnTo>
                  <a:pt x="0" y="6862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13456933" y="5417784"/>
            <a:ext cx="582724" cy="582724"/>
          </a:xfrm>
          <a:custGeom>
            <a:avLst/>
            <a:gdLst/>
            <a:ahLst/>
            <a:cxnLst/>
            <a:rect l="l" t="t" r="r" b="b"/>
            <a:pathLst>
              <a:path w="582724" h="582724">
                <a:moveTo>
                  <a:pt x="0" y="0"/>
                </a:moveTo>
                <a:lnTo>
                  <a:pt x="582723" y="0"/>
                </a:lnTo>
                <a:lnTo>
                  <a:pt x="5827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>
            <a:off x="16744756" y="2767529"/>
            <a:ext cx="873401" cy="760951"/>
          </a:xfrm>
          <a:custGeom>
            <a:avLst/>
            <a:gdLst/>
            <a:ahLst/>
            <a:cxnLst/>
            <a:rect l="l" t="t" r="r" b="b"/>
            <a:pathLst>
              <a:path w="873401" h="760951">
                <a:moveTo>
                  <a:pt x="0" y="0"/>
                </a:moveTo>
                <a:lnTo>
                  <a:pt x="873402" y="0"/>
                </a:lnTo>
                <a:lnTo>
                  <a:pt x="873402" y="760951"/>
                </a:lnTo>
                <a:lnTo>
                  <a:pt x="0" y="760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848899" y="2448380"/>
            <a:ext cx="259937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SCHLÜSSELPARTNER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287540" y="2448380"/>
            <a:ext cx="2957862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SCHLÜSSELKTIVITÄTEN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611156" y="2448380"/>
            <a:ext cx="2868985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KUNDENSEGMENTE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73253" y="5200297"/>
            <a:ext cx="3253137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SCHLÜSSELRESSOURCEN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48899" y="191015"/>
            <a:ext cx="12769052" cy="144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705E"/>
                </a:solidFill>
                <a:latin typeface="Poppins Medium"/>
              </a:rPr>
              <a:t>Business Model Canvas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909926" y="2448380"/>
            <a:ext cx="2685024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WERTVERSPRECHEN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48899" y="7879872"/>
            <a:ext cx="324381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KOSTENSTRUKTUR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410241" y="7879872"/>
            <a:ext cx="308603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EINNAHMEQUELLEN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75950" y="5340847"/>
            <a:ext cx="2752213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VERTRIEBSKANÄLE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37800" y="2448380"/>
            <a:ext cx="289215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KUNDENBEZIEHUNG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33946" y="9851406"/>
            <a:ext cx="1138297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Original von: Businessmodelsinc.com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AutoShape 4"/>
          <p:cNvSpPr/>
          <p:nvPr/>
        </p:nvSpPr>
        <p:spPr>
          <a:xfrm>
            <a:off x="575065" y="9988249"/>
            <a:ext cx="5908434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395236" y="229115"/>
            <a:ext cx="16864064" cy="125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705E"/>
                </a:solidFill>
                <a:latin typeface="Poppins Medium"/>
              </a:rPr>
              <a:t>Sustainable Business Model Canvas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5065" y="2121022"/>
            <a:ext cx="17137897" cy="7848177"/>
            <a:chOff x="0" y="0"/>
            <a:chExt cx="22850530" cy="1046423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6316768"/>
              <a:ext cx="11142187" cy="1984834"/>
              <a:chOff x="0" y="0"/>
              <a:chExt cx="2198521" cy="39163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98521" cy="391638"/>
              </a:xfrm>
              <a:custGeom>
                <a:avLst/>
                <a:gdLst/>
                <a:ahLst/>
                <a:cxnLst/>
                <a:rect l="l" t="t" r="r" b="b"/>
                <a:pathLst>
                  <a:path w="2198521" h="391638">
                    <a:moveTo>
                      <a:pt x="0" y="0"/>
                    </a:moveTo>
                    <a:lnTo>
                      <a:pt x="2198521" y="0"/>
                    </a:lnTo>
                    <a:lnTo>
                      <a:pt x="2198521" y="391638"/>
                    </a:lnTo>
                    <a:lnTo>
                      <a:pt x="0" y="3916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425247" y="6316768"/>
              <a:ext cx="11425283" cy="1984834"/>
              <a:chOff x="0" y="0"/>
              <a:chExt cx="3188500" cy="55391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188500" cy="553916"/>
              </a:xfrm>
              <a:custGeom>
                <a:avLst/>
                <a:gdLst/>
                <a:ahLst/>
                <a:cxnLst/>
                <a:rect l="l" t="t" r="r" b="b"/>
                <a:pathLst>
                  <a:path w="3188500" h="553916">
                    <a:moveTo>
                      <a:pt x="0" y="0"/>
                    </a:moveTo>
                    <a:lnTo>
                      <a:pt x="3188500" y="0"/>
                    </a:lnTo>
                    <a:lnTo>
                      <a:pt x="3188500" y="553916"/>
                    </a:lnTo>
                    <a:lnTo>
                      <a:pt x="0" y="55391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4420486" cy="6086572"/>
              <a:chOff x="0" y="0"/>
              <a:chExt cx="1407265" cy="193766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07265" cy="1937665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1937665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1937665"/>
                    </a:lnTo>
                    <a:lnTo>
                      <a:pt x="0" y="19376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9490683" y="0"/>
              <a:ext cx="3869164" cy="6086572"/>
              <a:chOff x="0" y="0"/>
              <a:chExt cx="1231751" cy="193766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31751" cy="1937665"/>
              </a:xfrm>
              <a:custGeom>
                <a:avLst/>
                <a:gdLst/>
                <a:ahLst/>
                <a:cxnLst/>
                <a:rect l="l" t="t" r="r" b="b"/>
                <a:pathLst>
                  <a:path w="1231751" h="1937665">
                    <a:moveTo>
                      <a:pt x="0" y="0"/>
                    </a:moveTo>
                    <a:lnTo>
                      <a:pt x="1231751" y="0"/>
                    </a:lnTo>
                    <a:lnTo>
                      <a:pt x="1231751" y="1937665"/>
                    </a:lnTo>
                    <a:lnTo>
                      <a:pt x="0" y="19376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684702" y="0"/>
              <a:ext cx="4420486" cy="3292151"/>
              <a:chOff x="0" y="0"/>
              <a:chExt cx="1407265" cy="104805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07265" cy="1048059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1048059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1048059"/>
                    </a:lnTo>
                    <a:lnTo>
                      <a:pt x="0" y="10480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745341" y="0"/>
              <a:ext cx="4420486" cy="3027234"/>
              <a:chOff x="0" y="0"/>
              <a:chExt cx="1407265" cy="96372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07265" cy="963722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963722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963722"/>
                    </a:lnTo>
                    <a:lnTo>
                      <a:pt x="0" y="96372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3684702" y="3548213"/>
              <a:ext cx="4420486" cy="2506256"/>
              <a:chOff x="0" y="0"/>
              <a:chExt cx="1407265" cy="7978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07265" cy="797868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797868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797868"/>
                    </a:lnTo>
                    <a:lnTo>
                      <a:pt x="0" y="79786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745341" y="3292151"/>
              <a:ext cx="4420486" cy="2762318"/>
              <a:chOff x="0" y="0"/>
              <a:chExt cx="1407265" cy="87938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07265" cy="879386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879386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879386"/>
                    </a:lnTo>
                    <a:lnTo>
                      <a:pt x="0" y="8793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8430043" y="0"/>
              <a:ext cx="4420486" cy="6054469"/>
              <a:chOff x="0" y="0"/>
              <a:chExt cx="1407265" cy="192744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07265" cy="1927445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1927445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1927445"/>
                    </a:lnTo>
                    <a:lnTo>
                      <a:pt x="0" y="19274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9779815" y="209342"/>
              <a:ext cx="3580032" cy="93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VALUE</a:t>
              </a:r>
            </a:p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PROPOSITION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950313" y="209342"/>
              <a:ext cx="3856200" cy="93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CUSTOMER RELATIONSHIPS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8714788" y="209342"/>
              <a:ext cx="3825314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CUSTOMER SEGMENTS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153167" y="3487517"/>
              <a:ext cx="3296116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KEY RESSOURCES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950313" y="3551698"/>
              <a:ext cx="3440202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CHANNELS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65111" y="6629497"/>
              <a:ext cx="432508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COST STRUCTURE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780235" y="6629497"/>
              <a:ext cx="411471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REVENUE STREAMS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0" y="8479402"/>
              <a:ext cx="11142187" cy="1984834"/>
              <a:chOff x="0" y="0"/>
              <a:chExt cx="2198521" cy="39163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198521" cy="391638"/>
              </a:xfrm>
              <a:custGeom>
                <a:avLst/>
                <a:gdLst/>
                <a:ahLst/>
                <a:cxnLst/>
                <a:rect l="l" t="t" r="r" b="b"/>
                <a:pathLst>
                  <a:path w="2198521" h="391638">
                    <a:moveTo>
                      <a:pt x="0" y="0"/>
                    </a:moveTo>
                    <a:lnTo>
                      <a:pt x="2198521" y="0"/>
                    </a:lnTo>
                    <a:lnTo>
                      <a:pt x="2198521" y="391638"/>
                    </a:lnTo>
                    <a:lnTo>
                      <a:pt x="0" y="3916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1425247" y="8479402"/>
              <a:ext cx="11425283" cy="1984834"/>
              <a:chOff x="0" y="0"/>
              <a:chExt cx="2254380" cy="39163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254380" cy="391638"/>
              </a:xfrm>
              <a:custGeom>
                <a:avLst/>
                <a:gdLst/>
                <a:ahLst/>
                <a:cxnLst/>
                <a:rect l="l" t="t" r="r" b="b"/>
                <a:pathLst>
                  <a:path w="2254380" h="391638">
                    <a:moveTo>
                      <a:pt x="0" y="0"/>
                    </a:moveTo>
                    <a:lnTo>
                      <a:pt x="2254380" y="0"/>
                    </a:lnTo>
                    <a:lnTo>
                      <a:pt x="2254380" y="391638"/>
                    </a:lnTo>
                    <a:lnTo>
                      <a:pt x="0" y="3916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2963827" y="717029"/>
              <a:ext cx="1303290" cy="829218"/>
            </a:xfrm>
            <a:custGeom>
              <a:avLst/>
              <a:gdLst/>
              <a:ahLst/>
              <a:cxnLst/>
              <a:rect l="l" t="t" r="r" b="b"/>
              <a:pathLst>
                <a:path w="1303290" h="829218">
                  <a:moveTo>
                    <a:pt x="0" y="0"/>
                  </a:moveTo>
                  <a:lnTo>
                    <a:pt x="1303290" y="0"/>
                  </a:lnTo>
                  <a:lnTo>
                    <a:pt x="1303290" y="829218"/>
                  </a:lnTo>
                  <a:lnTo>
                    <a:pt x="0" y="82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980735" y="276017"/>
              <a:ext cx="849547" cy="844238"/>
            </a:xfrm>
            <a:custGeom>
              <a:avLst/>
              <a:gdLst/>
              <a:ahLst/>
              <a:cxnLst/>
              <a:rect l="l" t="t" r="r" b="b"/>
              <a:pathLst>
                <a:path w="849547" h="844238">
                  <a:moveTo>
                    <a:pt x="0" y="0"/>
                  </a:moveTo>
                  <a:lnTo>
                    <a:pt x="849548" y="0"/>
                  </a:lnTo>
                  <a:lnTo>
                    <a:pt x="849548" y="844238"/>
                  </a:lnTo>
                  <a:lnTo>
                    <a:pt x="0" y="84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2199075" y="157619"/>
              <a:ext cx="876027" cy="815800"/>
            </a:xfrm>
            <a:custGeom>
              <a:avLst/>
              <a:gdLst/>
              <a:ahLst/>
              <a:cxnLst/>
              <a:rect l="l" t="t" r="r" b="b"/>
              <a:pathLst>
                <a:path w="876027" h="815800">
                  <a:moveTo>
                    <a:pt x="0" y="0"/>
                  </a:moveTo>
                  <a:lnTo>
                    <a:pt x="876027" y="0"/>
                  </a:lnTo>
                  <a:lnTo>
                    <a:pt x="876027" y="815800"/>
                  </a:lnTo>
                  <a:lnTo>
                    <a:pt x="0" y="81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6885813" y="108046"/>
              <a:ext cx="920699" cy="914945"/>
            </a:xfrm>
            <a:custGeom>
              <a:avLst/>
              <a:gdLst/>
              <a:ahLst/>
              <a:cxnLst/>
              <a:rect l="l" t="t" r="r" b="b"/>
              <a:pathLst>
                <a:path w="920699" h="914945">
                  <a:moveTo>
                    <a:pt x="0" y="0"/>
                  </a:moveTo>
                  <a:lnTo>
                    <a:pt x="920699" y="0"/>
                  </a:lnTo>
                  <a:lnTo>
                    <a:pt x="920699" y="914945"/>
                  </a:lnTo>
                  <a:lnTo>
                    <a:pt x="0" y="914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1559588" y="651496"/>
              <a:ext cx="1164535" cy="1014601"/>
            </a:xfrm>
            <a:custGeom>
              <a:avLst/>
              <a:gdLst/>
              <a:ahLst/>
              <a:cxnLst/>
              <a:rect l="l" t="t" r="r" b="b"/>
              <a:pathLst>
                <a:path w="1164535" h="1014601">
                  <a:moveTo>
                    <a:pt x="0" y="0"/>
                  </a:moveTo>
                  <a:lnTo>
                    <a:pt x="1164535" y="0"/>
                  </a:lnTo>
                  <a:lnTo>
                    <a:pt x="1164535" y="1014601"/>
                  </a:lnTo>
                  <a:lnTo>
                    <a:pt x="0" y="101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8056935" y="3352850"/>
              <a:ext cx="999901" cy="882412"/>
            </a:xfrm>
            <a:custGeom>
              <a:avLst/>
              <a:gdLst/>
              <a:ahLst/>
              <a:cxnLst/>
              <a:rect l="l" t="t" r="r" b="b"/>
              <a:pathLst>
                <a:path w="999901" h="882412">
                  <a:moveTo>
                    <a:pt x="0" y="0"/>
                  </a:moveTo>
                  <a:lnTo>
                    <a:pt x="999901" y="0"/>
                  </a:lnTo>
                  <a:lnTo>
                    <a:pt x="999901" y="882413"/>
                  </a:lnTo>
                  <a:lnTo>
                    <a:pt x="0" y="882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6360923" y="3597565"/>
              <a:ext cx="776965" cy="776965"/>
            </a:xfrm>
            <a:custGeom>
              <a:avLst/>
              <a:gdLst/>
              <a:ahLst/>
              <a:cxnLst/>
              <a:rect l="l" t="t" r="r" b="b"/>
              <a:pathLst>
                <a:path w="776965" h="776965">
                  <a:moveTo>
                    <a:pt x="0" y="0"/>
                  </a:moveTo>
                  <a:lnTo>
                    <a:pt x="776965" y="0"/>
                  </a:lnTo>
                  <a:lnTo>
                    <a:pt x="776965" y="776965"/>
                  </a:lnTo>
                  <a:lnTo>
                    <a:pt x="0" y="776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501172" y="6391372"/>
              <a:ext cx="765945" cy="777609"/>
            </a:xfrm>
            <a:custGeom>
              <a:avLst/>
              <a:gdLst/>
              <a:ahLst/>
              <a:cxnLst/>
              <a:rect l="l" t="t" r="r" b="b"/>
              <a:pathLst>
                <a:path w="765945" h="777609">
                  <a:moveTo>
                    <a:pt x="0" y="0"/>
                  </a:moveTo>
                  <a:lnTo>
                    <a:pt x="765945" y="0"/>
                  </a:lnTo>
                  <a:lnTo>
                    <a:pt x="765945" y="777610"/>
                  </a:lnTo>
                  <a:lnTo>
                    <a:pt x="0" y="777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15270958" y="6308469"/>
              <a:ext cx="798911" cy="927618"/>
            </a:xfrm>
            <a:custGeom>
              <a:avLst/>
              <a:gdLst/>
              <a:ahLst/>
              <a:cxnLst/>
              <a:rect l="l" t="t" r="r" b="b"/>
              <a:pathLst>
                <a:path w="798911" h="927618">
                  <a:moveTo>
                    <a:pt x="0" y="0"/>
                  </a:moveTo>
                  <a:lnTo>
                    <a:pt x="798911" y="0"/>
                  </a:lnTo>
                  <a:lnTo>
                    <a:pt x="798911" y="927618"/>
                  </a:lnTo>
                  <a:lnTo>
                    <a:pt x="0" y="92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3966674" y="8530202"/>
              <a:ext cx="907624" cy="1090239"/>
            </a:xfrm>
            <a:custGeom>
              <a:avLst/>
              <a:gdLst/>
              <a:ahLst/>
              <a:cxnLst/>
              <a:rect l="l" t="t" r="r" b="b"/>
              <a:pathLst>
                <a:path w="907624" h="1090239">
                  <a:moveTo>
                    <a:pt x="0" y="0"/>
                  </a:moveTo>
                  <a:lnTo>
                    <a:pt x="907624" y="0"/>
                  </a:lnTo>
                  <a:lnTo>
                    <a:pt x="907624" y="1090239"/>
                  </a:lnTo>
                  <a:lnTo>
                    <a:pt x="0" y="1090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5378776" y="8542902"/>
              <a:ext cx="796073" cy="786122"/>
            </a:xfrm>
            <a:custGeom>
              <a:avLst/>
              <a:gdLst/>
              <a:ahLst/>
              <a:cxnLst/>
              <a:rect l="l" t="t" r="r" b="b"/>
              <a:pathLst>
                <a:path w="796073" h="786122">
                  <a:moveTo>
                    <a:pt x="0" y="0"/>
                  </a:moveTo>
                  <a:lnTo>
                    <a:pt x="796073" y="0"/>
                  </a:lnTo>
                  <a:lnTo>
                    <a:pt x="796073" y="786122"/>
                  </a:lnTo>
                  <a:lnTo>
                    <a:pt x="0" y="786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65111" y="209342"/>
              <a:ext cx="2724745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KEY PARTNERS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153167" y="209342"/>
              <a:ext cx="2724745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KEY ACTIVITY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65111" y="8552427"/>
              <a:ext cx="432508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ECO-SOCIAL COSTS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780235" y="8552427"/>
              <a:ext cx="432508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ECO-SOCIAL BENEFITS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9582150" y="9940624"/>
            <a:ext cx="1138297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Based on: www.businessmodelgeneration.com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5236" y="229115"/>
            <a:ext cx="16864064" cy="125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705E"/>
                </a:solidFill>
                <a:latin typeface="Poppins Medium"/>
              </a:rPr>
              <a:t>Sustainable Business Model Canvas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75065" y="2136033"/>
            <a:ext cx="17137897" cy="7848177"/>
            <a:chOff x="0" y="0"/>
            <a:chExt cx="22850530" cy="1046423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6316768"/>
              <a:ext cx="11142187" cy="1984834"/>
              <a:chOff x="0" y="0"/>
              <a:chExt cx="2198521" cy="39163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98521" cy="391638"/>
              </a:xfrm>
              <a:custGeom>
                <a:avLst/>
                <a:gdLst/>
                <a:ahLst/>
                <a:cxnLst/>
                <a:rect l="l" t="t" r="r" b="b"/>
                <a:pathLst>
                  <a:path w="2198521" h="391638">
                    <a:moveTo>
                      <a:pt x="0" y="0"/>
                    </a:moveTo>
                    <a:lnTo>
                      <a:pt x="2198521" y="0"/>
                    </a:lnTo>
                    <a:lnTo>
                      <a:pt x="2198521" y="391638"/>
                    </a:lnTo>
                    <a:lnTo>
                      <a:pt x="0" y="3916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1425247" y="6316768"/>
              <a:ext cx="11425283" cy="1984834"/>
              <a:chOff x="0" y="0"/>
              <a:chExt cx="3188500" cy="55391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188500" cy="553916"/>
              </a:xfrm>
              <a:custGeom>
                <a:avLst/>
                <a:gdLst/>
                <a:ahLst/>
                <a:cxnLst/>
                <a:rect l="l" t="t" r="r" b="b"/>
                <a:pathLst>
                  <a:path w="3188500" h="553916">
                    <a:moveTo>
                      <a:pt x="0" y="0"/>
                    </a:moveTo>
                    <a:lnTo>
                      <a:pt x="3188500" y="0"/>
                    </a:lnTo>
                    <a:lnTo>
                      <a:pt x="3188500" y="553916"/>
                    </a:lnTo>
                    <a:lnTo>
                      <a:pt x="0" y="55391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" name="AutoShape 10"/>
            <p:cNvSpPr/>
            <p:nvPr/>
          </p:nvSpPr>
          <p:spPr>
            <a:xfrm>
              <a:off x="0" y="10279122"/>
              <a:ext cx="7877912" cy="0"/>
            </a:xfrm>
            <a:prstGeom prst="line">
              <a:avLst/>
            </a:prstGeom>
            <a:ln w="25400" cap="rnd">
              <a:solidFill>
                <a:srgbClr val="8CF2A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4420486" cy="6086572"/>
              <a:chOff x="0" y="0"/>
              <a:chExt cx="1407265" cy="193766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07265" cy="1937665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1937665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1937665"/>
                    </a:lnTo>
                    <a:lnTo>
                      <a:pt x="0" y="19376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9490683" y="0"/>
              <a:ext cx="3869164" cy="6086572"/>
              <a:chOff x="0" y="0"/>
              <a:chExt cx="1231751" cy="193766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31751" cy="1937665"/>
              </a:xfrm>
              <a:custGeom>
                <a:avLst/>
                <a:gdLst/>
                <a:ahLst/>
                <a:cxnLst/>
                <a:rect l="l" t="t" r="r" b="b"/>
                <a:pathLst>
                  <a:path w="1231751" h="1937665">
                    <a:moveTo>
                      <a:pt x="0" y="0"/>
                    </a:moveTo>
                    <a:lnTo>
                      <a:pt x="1231751" y="0"/>
                    </a:lnTo>
                    <a:lnTo>
                      <a:pt x="1231751" y="1937665"/>
                    </a:lnTo>
                    <a:lnTo>
                      <a:pt x="0" y="19376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684702" y="0"/>
              <a:ext cx="4420486" cy="3292151"/>
              <a:chOff x="0" y="0"/>
              <a:chExt cx="1407265" cy="104805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07265" cy="1048059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1048059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1048059"/>
                    </a:lnTo>
                    <a:lnTo>
                      <a:pt x="0" y="10480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745341" y="0"/>
              <a:ext cx="4420486" cy="3027234"/>
              <a:chOff x="0" y="0"/>
              <a:chExt cx="1407265" cy="96372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07265" cy="963722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963722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963722"/>
                    </a:lnTo>
                    <a:lnTo>
                      <a:pt x="0" y="96372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3684702" y="3548213"/>
              <a:ext cx="4420486" cy="2506256"/>
              <a:chOff x="0" y="0"/>
              <a:chExt cx="1407265" cy="7978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07265" cy="797868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797868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797868"/>
                    </a:lnTo>
                    <a:lnTo>
                      <a:pt x="0" y="79786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745341" y="3292151"/>
              <a:ext cx="4420486" cy="2762318"/>
              <a:chOff x="0" y="0"/>
              <a:chExt cx="1407265" cy="87938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07265" cy="879386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879386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879386"/>
                    </a:lnTo>
                    <a:lnTo>
                      <a:pt x="0" y="8793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8430043" y="0"/>
              <a:ext cx="4420486" cy="6054469"/>
              <a:chOff x="0" y="0"/>
              <a:chExt cx="1407265" cy="192744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407265" cy="1927445"/>
              </a:xfrm>
              <a:custGeom>
                <a:avLst/>
                <a:gdLst/>
                <a:ahLst/>
                <a:cxnLst/>
                <a:rect l="l" t="t" r="r" b="b"/>
                <a:pathLst>
                  <a:path w="1407265" h="1927445">
                    <a:moveTo>
                      <a:pt x="0" y="0"/>
                    </a:moveTo>
                    <a:lnTo>
                      <a:pt x="1407265" y="0"/>
                    </a:lnTo>
                    <a:lnTo>
                      <a:pt x="1407265" y="1927445"/>
                    </a:lnTo>
                    <a:lnTo>
                      <a:pt x="0" y="19274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4949967" y="3384126"/>
              <a:ext cx="4626648" cy="93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SCHLÜSSELRESSOURCEN</a:t>
              </a:r>
            </a:p>
            <a:p>
              <a:pPr>
                <a:lnSpc>
                  <a:spcPts val="2800"/>
                </a:lnSpc>
              </a:pPr>
              <a:endParaRPr lang="en-US" sz="2000">
                <a:solidFill>
                  <a:srgbClr val="00705E"/>
                </a:solidFill>
                <a:latin typeface="Poppins Bold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8479402"/>
              <a:ext cx="11142187" cy="1984834"/>
              <a:chOff x="0" y="0"/>
              <a:chExt cx="2198521" cy="39163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98521" cy="391638"/>
              </a:xfrm>
              <a:custGeom>
                <a:avLst/>
                <a:gdLst/>
                <a:ahLst/>
                <a:cxnLst/>
                <a:rect l="l" t="t" r="r" b="b"/>
                <a:pathLst>
                  <a:path w="2198521" h="391638">
                    <a:moveTo>
                      <a:pt x="0" y="0"/>
                    </a:moveTo>
                    <a:lnTo>
                      <a:pt x="2198521" y="0"/>
                    </a:lnTo>
                    <a:lnTo>
                      <a:pt x="2198521" y="391638"/>
                    </a:lnTo>
                    <a:lnTo>
                      <a:pt x="0" y="3916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1425247" y="8479402"/>
              <a:ext cx="11425283" cy="1984834"/>
              <a:chOff x="0" y="0"/>
              <a:chExt cx="2254380" cy="39163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254380" cy="391638"/>
              </a:xfrm>
              <a:custGeom>
                <a:avLst/>
                <a:gdLst/>
                <a:ahLst/>
                <a:cxnLst/>
                <a:rect l="l" t="t" r="r" b="b"/>
                <a:pathLst>
                  <a:path w="2254380" h="391638">
                    <a:moveTo>
                      <a:pt x="0" y="0"/>
                    </a:moveTo>
                    <a:lnTo>
                      <a:pt x="2254380" y="0"/>
                    </a:lnTo>
                    <a:lnTo>
                      <a:pt x="2254380" y="391638"/>
                    </a:lnTo>
                    <a:lnTo>
                      <a:pt x="0" y="3916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2963827" y="717029"/>
              <a:ext cx="1303290" cy="829218"/>
            </a:xfrm>
            <a:custGeom>
              <a:avLst/>
              <a:gdLst/>
              <a:ahLst/>
              <a:cxnLst/>
              <a:rect l="l" t="t" r="r" b="b"/>
              <a:pathLst>
                <a:path w="1303290" h="829218">
                  <a:moveTo>
                    <a:pt x="0" y="0"/>
                  </a:moveTo>
                  <a:lnTo>
                    <a:pt x="1303290" y="0"/>
                  </a:lnTo>
                  <a:lnTo>
                    <a:pt x="1303290" y="829218"/>
                  </a:lnTo>
                  <a:lnTo>
                    <a:pt x="0" y="82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8018835" y="691397"/>
              <a:ext cx="849547" cy="844238"/>
            </a:xfrm>
            <a:custGeom>
              <a:avLst/>
              <a:gdLst/>
              <a:ahLst/>
              <a:cxnLst/>
              <a:rect l="l" t="t" r="r" b="b"/>
              <a:pathLst>
                <a:path w="849547" h="844238">
                  <a:moveTo>
                    <a:pt x="0" y="0"/>
                  </a:moveTo>
                  <a:lnTo>
                    <a:pt x="849548" y="0"/>
                  </a:lnTo>
                  <a:lnTo>
                    <a:pt x="849548" y="844237"/>
                  </a:lnTo>
                  <a:lnTo>
                    <a:pt x="0" y="844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2445720" y="723738"/>
              <a:ext cx="876027" cy="815800"/>
            </a:xfrm>
            <a:custGeom>
              <a:avLst/>
              <a:gdLst/>
              <a:ahLst/>
              <a:cxnLst/>
              <a:rect l="l" t="t" r="r" b="b"/>
              <a:pathLst>
                <a:path w="876027" h="815800">
                  <a:moveTo>
                    <a:pt x="0" y="0"/>
                  </a:moveTo>
                  <a:lnTo>
                    <a:pt x="876027" y="0"/>
                  </a:lnTo>
                  <a:lnTo>
                    <a:pt x="876027" y="815800"/>
                  </a:lnTo>
                  <a:lnTo>
                    <a:pt x="0" y="81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7106347" y="515946"/>
              <a:ext cx="920699" cy="914945"/>
            </a:xfrm>
            <a:custGeom>
              <a:avLst/>
              <a:gdLst/>
              <a:ahLst/>
              <a:cxnLst/>
              <a:rect l="l" t="t" r="r" b="b"/>
              <a:pathLst>
                <a:path w="920699" h="914945">
                  <a:moveTo>
                    <a:pt x="0" y="0"/>
                  </a:moveTo>
                  <a:lnTo>
                    <a:pt x="920699" y="0"/>
                  </a:lnTo>
                  <a:lnTo>
                    <a:pt x="920699" y="914945"/>
                  </a:lnTo>
                  <a:lnTo>
                    <a:pt x="0" y="914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1559588" y="651496"/>
              <a:ext cx="1164535" cy="1014601"/>
            </a:xfrm>
            <a:custGeom>
              <a:avLst/>
              <a:gdLst/>
              <a:ahLst/>
              <a:cxnLst/>
              <a:rect l="l" t="t" r="r" b="b"/>
              <a:pathLst>
                <a:path w="1164535" h="1014601">
                  <a:moveTo>
                    <a:pt x="0" y="0"/>
                  </a:moveTo>
                  <a:lnTo>
                    <a:pt x="1164535" y="0"/>
                  </a:lnTo>
                  <a:lnTo>
                    <a:pt x="1164535" y="1014601"/>
                  </a:lnTo>
                  <a:lnTo>
                    <a:pt x="0" y="101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8056935" y="3767976"/>
              <a:ext cx="999901" cy="882412"/>
            </a:xfrm>
            <a:custGeom>
              <a:avLst/>
              <a:gdLst/>
              <a:ahLst/>
              <a:cxnLst/>
              <a:rect l="l" t="t" r="r" b="b"/>
              <a:pathLst>
                <a:path w="999901" h="882412">
                  <a:moveTo>
                    <a:pt x="0" y="0"/>
                  </a:moveTo>
                  <a:lnTo>
                    <a:pt x="999901" y="0"/>
                  </a:lnTo>
                  <a:lnTo>
                    <a:pt x="999901" y="882412"/>
                  </a:lnTo>
                  <a:lnTo>
                    <a:pt x="0" y="882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7178214" y="3584251"/>
              <a:ext cx="776965" cy="776965"/>
            </a:xfrm>
            <a:custGeom>
              <a:avLst/>
              <a:gdLst/>
              <a:ahLst/>
              <a:cxnLst/>
              <a:rect l="l" t="t" r="r" b="b"/>
              <a:pathLst>
                <a:path w="776965" h="776965">
                  <a:moveTo>
                    <a:pt x="0" y="0"/>
                  </a:moveTo>
                  <a:lnTo>
                    <a:pt x="776965" y="0"/>
                  </a:lnTo>
                  <a:lnTo>
                    <a:pt x="776965" y="776965"/>
                  </a:lnTo>
                  <a:lnTo>
                    <a:pt x="0" y="776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3501172" y="6391372"/>
              <a:ext cx="765945" cy="777609"/>
            </a:xfrm>
            <a:custGeom>
              <a:avLst/>
              <a:gdLst/>
              <a:ahLst/>
              <a:cxnLst/>
              <a:rect l="l" t="t" r="r" b="b"/>
              <a:pathLst>
                <a:path w="765945" h="777609">
                  <a:moveTo>
                    <a:pt x="0" y="0"/>
                  </a:moveTo>
                  <a:lnTo>
                    <a:pt x="765945" y="0"/>
                  </a:lnTo>
                  <a:lnTo>
                    <a:pt x="765945" y="777610"/>
                  </a:lnTo>
                  <a:lnTo>
                    <a:pt x="0" y="777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5118558" y="6329468"/>
              <a:ext cx="798911" cy="927618"/>
            </a:xfrm>
            <a:custGeom>
              <a:avLst/>
              <a:gdLst/>
              <a:ahLst/>
              <a:cxnLst/>
              <a:rect l="l" t="t" r="r" b="b"/>
              <a:pathLst>
                <a:path w="798911" h="927618">
                  <a:moveTo>
                    <a:pt x="0" y="0"/>
                  </a:moveTo>
                  <a:lnTo>
                    <a:pt x="798911" y="0"/>
                  </a:lnTo>
                  <a:lnTo>
                    <a:pt x="798911" y="927618"/>
                  </a:lnTo>
                  <a:lnTo>
                    <a:pt x="0" y="92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182043" y="8530202"/>
              <a:ext cx="907624" cy="1090239"/>
            </a:xfrm>
            <a:custGeom>
              <a:avLst/>
              <a:gdLst/>
              <a:ahLst/>
              <a:cxnLst/>
              <a:rect l="l" t="t" r="r" b="b"/>
              <a:pathLst>
                <a:path w="907624" h="1090239">
                  <a:moveTo>
                    <a:pt x="0" y="0"/>
                  </a:moveTo>
                  <a:lnTo>
                    <a:pt x="907624" y="0"/>
                  </a:lnTo>
                  <a:lnTo>
                    <a:pt x="907624" y="1090239"/>
                  </a:lnTo>
                  <a:lnTo>
                    <a:pt x="0" y="1090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5595633" y="8542902"/>
              <a:ext cx="796073" cy="786122"/>
            </a:xfrm>
            <a:custGeom>
              <a:avLst/>
              <a:gdLst/>
              <a:ahLst/>
              <a:cxnLst/>
              <a:rect l="l" t="t" r="r" b="b"/>
              <a:pathLst>
                <a:path w="796073" h="786122">
                  <a:moveTo>
                    <a:pt x="0" y="0"/>
                  </a:moveTo>
                  <a:lnTo>
                    <a:pt x="796073" y="0"/>
                  </a:lnTo>
                  <a:lnTo>
                    <a:pt x="796073" y="786122"/>
                  </a:lnTo>
                  <a:lnTo>
                    <a:pt x="0" y="786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65111" y="8552427"/>
              <a:ext cx="432508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ÖKO-SOZIALE KOSTEN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1780235" y="8552427"/>
              <a:ext cx="432508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ÖKO-SOZIALER NUTZEN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65111" y="248189"/>
              <a:ext cx="346583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SCHLÜSSELPARTNER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949967" y="248189"/>
              <a:ext cx="3943816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SCHLÜSSELKTIVITÄTEN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779815" y="248189"/>
              <a:ext cx="3580032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WERTVERSPRECHEN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3950313" y="248189"/>
              <a:ext cx="385620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KUNDENBEZIEHUNG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3897080" y="3688601"/>
              <a:ext cx="3669617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VERTRIEBSKANÄLE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8714788" y="248189"/>
              <a:ext cx="3825314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KUNDENSEGMENTE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65111" y="6350097"/>
              <a:ext cx="432508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KOSTENSTRUKTUR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780235" y="6350097"/>
              <a:ext cx="4114710" cy="46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705E"/>
                  </a:solidFill>
                  <a:latin typeface="Poppins Bold"/>
                </a:rPr>
                <a:t>EINNAHMEQUELLEN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9286875" y="9946109"/>
            <a:ext cx="1138297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In Anlehnung an: www.businessmodelgeneration.com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5065" y="7016483"/>
            <a:ext cx="8356641" cy="2819657"/>
            <a:chOff x="0" y="0"/>
            <a:chExt cx="2198521" cy="7418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8521" cy="741814"/>
            </a:xfrm>
            <a:custGeom>
              <a:avLst/>
              <a:gdLst/>
              <a:ahLst/>
              <a:cxnLst/>
              <a:rect l="l" t="t" r="r" b="b"/>
              <a:pathLst>
                <a:path w="2198521" h="741814">
                  <a:moveTo>
                    <a:pt x="0" y="0"/>
                  </a:moveTo>
                  <a:lnTo>
                    <a:pt x="2198521" y="0"/>
                  </a:lnTo>
                  <a:lnTo>
                    <a:pt x="2198521" y="741814"/>
                  </a:lnTo>
                  <a:lnTo>
                    <a:pt x="0" y="7418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7016483"/>
            <a:ext cx="8568962" cy="2819657"/>
            <a:chOff x="0" y="0"/>
            <a:chExt cx="3188500" cy="10491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8500" cy="1049191"/>
            </a:xfrm>
            <a:custGeom>
              <a:avLst/>
              <a:gdLst/>
              <a:ahLst/>
              <a:cxnLst/>
              <a:rect l="l" t="t" r="r" b="b"/>
              <a:pathLst>
                <a:path w="3188500" h="1049191">
                  <a:moveTo>
                    <a:pt x="0" y="0"/>
                  </a:moveTo>
                  <a:lnTo>
                    <a:pt x="3188500" y="0"/>
                  </a:lnTo>
                  <a:lnTo>
                    <a:pt x="3188500" y="1049191"/>
                  </a:lnTo>
                  <a:lnTo>
                    <a:pt x="0" y="1049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AutoShape 8"/>
          <p:cNvSpPr/>
          <p:nvPr/>
        </p:nvSpPr>
        <p:spPr>
          <a:xfrm>
            <a:off x="575065" y="9988249"/>
            <a:ext cx="5908434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575065" y="2278908"/>
            <a:ext cx="3315365" cy="4564929"/>
            <a:chOff x="0" y="0"/>
            <a:chExt cx="1407265" cy="19376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07265" cy="1937665"/>
            </a:xfrm>
            <a:custGeom>
              <a:avLst/>
              <a:gdLst/>
              <a:ahLst/>
              <a:cxnLst/>
              <a:rect l="l" t="t" r="r" b="b"/>
              <a:pathLst>
                <a:path w="1407265" h="1937665">
                  <a:moveTo>
                    <a:pt x="0" y="0"/>
                  </a:moveTo>
                  <a:lnTo>
                    <a:pt x="1407265" y="0"/>
                  </a:lnTo>
                  <a:lnTo>
                    <a:pt x="1407265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93077" y="2278908"/>
            <a:ext cx="2901873" cy="4564929"/>
            <a:chOff x="0" y="0"/>
            <a:chExt cx="1231751" cy="19376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1751" cy="1937665"/>
            </a:xfrm>
            <a:custGeom>
              <a:avLst/>
              <a:gdLst/>
              <a:ahLst/>
              <a:cxnLst/>
              <a:rect l="l" t="t" r="r" b="b"/>
              <a:pathLst>
                <a:path w="1231751" h="1937665">
                  <a:moveTo>
                    <a:pt x="0" y="0"/>
                  </a:moveTo>
                  <a:lnTo>
                    <a:pt x="1231751" y="0"/>
                  </a:lnTo>
                  <a:lnTo>
                    <a:pt x="1231751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38592" y="2278908"/>
            <a:ext cx="3315365" cy="2469113"/>
            <a:chOff x="0" y="0"/>
            <a:chExt cx="1407265" cy="10480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07265" cy="1048059"/>
            </a:xfrm>
            <a:custGeom>
              <a:avLst/>
              <a:gdLst/>
              <a:ahLst/>
              <a:cxnLst/>
              <a:rect l="l" t="t" r="r" b="b"/>
              <a:pathLst>
                <a:path w="1407265" h="1048059">
                  <a:moveTo>
                    <a:pt x="0" y="0"/>
                  </a:moveTo>
                  <a:lnTo>
                    <a:pt x="1407265" y="0"/>
                  </a:lnTo>
                  <a:lnTo>
                    <a:pt x="1407265" y="1048059"/>
                  </a:lnTo>
                  <a:lnTo>
                    <a:pt x="0" y="104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34071" y="2278908"/>
            <a:ext cx="3315365" cy="2270426"/>
            <a:chOff x="0" y="0"/>
            <a:chExt cx="1407265" cy="9637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07265" cy="963722"/>
            </a:xfrm>
            <a:custGeom>
              <a:avLst/>
              <a:gdLst/>
              <a:ahLst/>
              <a:cxnLst/>
              <a:rect l="l" t="t" r="r" b="b"/>
              <a:pathLst>
                <a:path w="1407265" h="963722">
                  <a:moveTo>
                    <a:pt x="0" y="0"/>
                  </a:moveTo>
                  <a:lnTo>
                    <a:pt x="1407265" y="0"/>
                  </a:lnTo>
                  <a:lnTo>
                    <a:pt x="1407265" y="963722"/>
                  </a:lnTo>
                  <a:lnTo>
                    <a:pt x="0" y="963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838592" y="4940067"/>
            <a:ext cx="3315365" cy="1879692"/>
            <a:chOff x="0" y="0"/>
            <a:chExt cx="1407265" cy="79786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07265" cy="797868"/>
            </a:xfrm>
            <a:custGeom>
              <a:avLst/>
              <a:gdLst/>
              <a:ahLst/>
              <a:cxnLst/>
              <a:rect l="l" t="t" r="r" b="b"/>
              <a:pathLst>
                <a:path w="1407265" h="797868">
                  <a:moveTo>
                    <a:pt x="0" y="0"/>
                  </a:moveTo>
                  <a:lnTo>
                    <a:pt x="1407265" y="0"/>
                  </a:lnTo>
                  <a:lnTo>
                    <a:pt x="1407265" y="797868"/>
                  </a:lnTo>
                  <a:lnTo>
                    <a:pt x="0" y="797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134071" y="4748021"/>
            <a:ext cx="3315365" cy="2071738"/>
            <a:chOff x="0" y="0"/>
            <a:chExt cx="1407265" cy="87938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07265" cy="879386"/>
            </a:xfrm>
            <a:custGeom>
              <a:avLst/>
              <a:gdLst/>
              <a:ahLst/>
              <a:cxnLst/>
              <a:rect l="l" t="t" r="r" b="b"/>
              <a:pathLst>
                <a:path w="1407265" h="879386">
                  <a:moveTo>
                    <a:pt x="0" y="0"/>
                  </a:moveTo>
                  <a:lnTo>
                    <a:pt x="1407265" y="0"/>
                  </a:lnTo>
                  <a:lnTo>
                    <a:pt x="1407265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397598" y="2278908"/>
            <a:ext cx="3315365" cy="4540852"/>
            <a:chOff x="0" y="0"/>
            <a:chExt cx="1407265" cy="192744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07265" cy="1927445"/>
            </a:xfrm>
            <a:custGeom>
              <a:avLst/>
              <a:gdLst/>
              <a:ahLst/>
              <a:cxnLst/>
              <a:rect l="l" t="t" r="r" b="b"/>
              <a:pathLst>
                <a:path w="1407265" h="1927445">
                  <a:moveTo>
                    <a:pt x="0" y="0"/>
                  </a:moveTo>
                  <a:lnTo>
                    <a:pt x="1407265" y="0"/>
                  </a:lnTo>
                  <a:lnTo>
                    <a:pt x="1407265" y="1927445"/>
                  </a:lnTo>
                  <a:lnTo>
                    <a:pt x="0" y="1927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Freeform 23"/>
          <p:cNvSpPr/>
          <p:nvPr/>
        </p:nvSpPr>
        <p:spPr>
          <a:xfrm>
            <a:off x="2926032" y="2383582"/>
            <a:ext cx="960389" cy="807927"/>
          </a:xfrm>
          <a:custGeom>
            <a:avLst/>
            <a:gdLst/>
            <a:ahLst/>
            <a:cxnLst/>
            <a:rect l="l" t="t" r="r" b="b"/>
            <a:pathLst>
              <a:path w="960389" h="807927">
                <a:moveTo>
                  <a:pt x="0" y="0"/>
                </a:moveTo>
                <a:lnTo>
                  <a:pt x="960389" y="0"/>
                </a:lnTo>
                <a:lnTo>
                  <a:pt x="960389" y="807927"/>
                </a:lnTo>
                <a:lnTo>
                  <a:pt x="0" y="807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>
            <a:off x="6483499" y="2363728"/>
            <a:ext cx="624012" cy="546010"/>
          </a:xfrm>
          <a:custGeom>
            <a:avLst/>
            <a:gdLst/>
            <a:ahLst/>
            <a:cxnLst/>
            <a:rect l="l" t="t" r="r" b="b"/>
            <a:pathLst>
              <a:path w="624012" h="546010">
                <a:moveTo>
                  <a:pt x="0" y="0"/>
                </a:moveTo>
                <a:lnTo>
                  <a:pt x="624012" y="0"/>
                </a:lnTo>
                <a:lnTo>
                  <a:pt x="624012" y="546010"/>
                </a:lnTo>
                <a:lnTo>
                  <a:pt x="0" y="546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9894717" y="2819995"/>
            <a:ext cx="657020" cy="611850"/>
          </a:xfrm>
          <a:custGeom>
            <a:avLst/>
            <a:gdLst/>
            <a:ahLst/>
            <a:cxnLst/>
            <a:rect l="l" t="t" r="r" b="b"/>
            <a:pathLst>
              <a:path w="657020" h="611850">
                <a:moveTo>
                  <a:pt x="0" y="0"/>
                </a:moveTo>
                <a:lnTo>
                  <a:pt x="657020" y="0"/>
                </a:lnTo>
                <a:lnTo>
                  <a:pt x="657020" y="611850"/>
                </a:lnTo>
                <a:lnTo>
                  <a:pt x="0" y="611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>
            <a:off x="5981765" y="4777933"/>
            <a:ext cx="1003468" cy="647237"/>
          </a:xfrm>
          <a:custGeom>
            <a:avLst/>
            <a:gdLst/>
            <a:ahLst/>
            <a:cxnLst/>
            <a:rect l="l" t="t" r="r" b="b"/>
            <a:pathLst>
              <a:path w="1003468" h="647237">
                <a:moveTo>
                  <a:pt x="0" y="0"/>
                </a:moveTo>
                <a:lnTo>
                  <a:pt x="1003468" y="0"/>
                </a:lnTo>
                <a:lnTo>
                  <a:pt x="1003468" y="647237"/>
                </a:lnTo>
                <a:lnTo>
                  <a:pt x="0" y="6472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>
            <a:off x="4134071" y="6997013"/>
            <a:ext cx="815814" cy="865586"/>
          </a:xfrm>
          <a:custGeom>
            <a:avLst/>
            <a:gdLst/>
            <a:ahLst/>
            <a:cxnLst/>
            <a:rect l="l" t="t" r="r" b="b"/>
            <a:pathLst>
              <a:path w="815814" h="865586">
                <a:moveTo>
                  <a:pt x="0" y="0"/>
                </a:moveTo>
                <a:lnTo>
                  <a:pt x="815815" y="0"/>
                </a:lnTo>
                <a:lnTo>
                  <a:pt x="815815" y="865586"/>
                </a:lnTo>
                <a:lnTo>
                  <a:pt x="0" y="865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>
            <a:off x="12883763" y="7057884"/>
            <a:ext cx="842726" cy="823765"/>
          </a:xfrm>
          <a:custGeom>
            <a:avLst/>
            <a:gdLst/>
            <a:ahLst/>
            <a:cxnLst/>
            <a:rect l="l" t="t" r="r" b="b"/>
            <a:pathLst>
              <a:path w="842726" h="823765">
                <a:moveTo>
                  <a:pt x="0" y="0"/>
                </a:moveTo>
                <a:lnTo>
                  <a:pt x="842726" y="0"/>
                </a:lnTo>
                <a:lnTo>
                  <a:pt x="842726" y="823765"/>
                </a:lnTo>
                <a:lnTo>
                  <a:pt x="0" y="8237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13069061" y="4954076"/>
            <a:ext cx="657428" cy="657428"/>
          </a:xfrm>
          <a:custGeom>
            <a:avLst/>
            <a:gdLst/>
            <a:ahLst/>
            <a:cxnLst/>
            <a:rect l="l" t="t" r="r" b="b"/>
            <a:pathLst>
              <a:path w="657428" h="657428">
                <a:moveTo>
                  <a:pt x="0" y="0"/>
                </a:moveTo>
                <a:lnTo>
                  <a:pt x="657428" y="0"/>
                </a:lnTo>
                <a:lnTo>
                  <a:pt x="657428" y="657429"/>
                </a:lnTo>
                <a:lnTo>
                  <a:pt x="0" y="6574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12660825" y="2354203"/>
            <a:ext cx="445875" cy="514718"/>
          </a:xfrm>
          <a:custGeom>
            <a:avLst/>
            <a:gdLst/>
            <a:ahLst/>
            <a:cxnLst/>
            <a:rect l="l" t="t" r="r" b="b"/>
            <a:pathLst>
              <a:path w="445875" h="514718">
                <a:moveTo>
                  <a:pt x="0" y="0"/>
                </a:moveTo>
                <a:lnTo>
                  <a:pt x="445875" y="0"/>
                </a:lnTo>
                <a:lnTo>
                  <a:pt x="445875" y="514718"/>
                </a:lnTo>
                <a:lnTo>
                  <a:pt x="0" y="5147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>
            <a:off x="16055280" y="2353543"/>
            <a:ext cx="640108" cy="772377"/>
          </a:xfrm>
          <a:custGeom>
            <a:avLst/>
            <a:gdLst/>
            <a:ahLst/>
            <a:cxnLst/>
            <a:rect l="l" t="t" r="r" b="b"/>
            <a:pathLst>
              <a:path w="640108" h="772377">
                <a:moveTo>
                  <a:pt x="0" y="0"/>
                </a:moveTo>
                <a:lnTo>
                  <a:pt x="640108" y="0"/>
                </a:lnTo>
                <a:lnTo>
                  <a:pt x="640108" y="772377"/>
                </a:lnTo>
                <a:lnTo>
                  <a:pt x="0" y="7723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848899" y="2419245"/>
            <a:ext cx="204355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SUPPLIES AND OUT-SOURCING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39940" y="2419245"/>
            <a:ext cx="2043559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PRODUCTION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9926" y="2419245"/>
            <a:ext cx="2685024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FUNCTIONAL VALUE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37800" y="2419245"/>
            <a:ext cx="2892150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END OF LIFE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11156" y="2419245"/>
            <a:ext cx="2868985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USE PHASE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39940" y="4877876"/>
            <a:ext cx="2472087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MATERIALS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37800" y="4900143"/>
            <a:ext cx="2580151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DISTRIBUTION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8899" y="7234362"/>
            <a:ext cx="324381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ENVIRONMENTAL IPMACT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410241" y="7234362"/>
            <a:ext cx="4519708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ENVIRONMENTAL BENEFITS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2781" y="476884"/>
            <a:ext cx="16864064" cy="95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705E"/>
                </a:solidFill>
                <a:latin typeface="Poppins Medium"/>
              </a:rPr>
              <a:t>Environmental Life Cycle Business Model Canvas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9791" y="9822831"/>
            <a:ext cx="1138297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Based on: www.sustainablebusinessmodel.org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65" y="0"/>
            <a:ext cx="17137897" cy="2055261"/>
            <a:chOff x="0" y="0"/>
            <a:chExt cx="6376990" cy="76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solidFill>
              <a:srgbClr val="8CF2AB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5065" y="7016483"/>
            <a:ext cx="8356641" cy="2819657"/>
            <a:chOff x="0" y="0"/>
            <a:chExt cx="2198521" cy="7418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8521" cy="741814"/>
            </a:xfrm>
            <a:custGeom>
              <a:avLst/>
              <a:gdLst/>
              <a:ahLst/>
              <a:cxnLst/>
              <a:rect l="l" t="t" r="r" b="b"/>
              <a:pathLst>
                <a:path w="2198521" h="741814">
                  <a:moveTo>
                    <a:pt x="0" y="0"/>
                  </a:moveTo>
                  <a:lnTo>
                    <a:pt x="2198521" y="0"/>
                  </a:lnTo>
                  <a:lnTo>
                    <a:pt x="2198521" y="741814"/>
                  </a:lnTo>
                  <a:lnTo>
                    <a:pt x="0" y="7418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7016483"/>
            <a:ext cx="8568962" cy="2819657"/>
            <a:chOff x="0" y="0"/>
            <a:chExt cx="3188500" cy="10491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8500" cy="1049191"/>
            </a:xfrm>
            <a:custGeom>
              <a:avLst/>
              <a:gdLst/>
              <a:ahLst/>
              <a:cxnLst/>
              <a:rect l="l" t="t" r="r" b="b"/>
              <a:pathLst>
                <a:path w="3188500" h="1049191">
                  <a:moveTo>
                    <a:pt x="0" y="0"/>
                  </a:moveTo>
                  <a:lnTo>
                    <a:pt x="3188500" y="0"/>
                  </a:lnTo>
                  <a:lnTo>
                    <a:pt x="3188500" y="1049191"/>
                  </a:lnTo>
                  <a:lnTo>
                    <a:pt x="0" y="1049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AutoShape 8"/>
          <p:cNvSpPr/>
          <p:nvPr/>
        </p:nvSpPr>
        <p:spPr>
          <a:xfrm>
            <a:off x="575065" y="9988249"/>
            <a:ext cx="5908434" cy="0"/>
          </a:xfrm>
          <a:prstGeom prst="line">
            <a:avLst/>
          </a:prstGeom>
          <a:ln w="19050" cap="rnd">
            <a:solidFill>
              <a:srgbClr val="8CF2A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575065" y="2278908"/>
            <a:ext cx="3315365" cy="4564929"/>
            <a:chOff x="0" y="0"/>
            <a:chExt cx="1407265" cy="19376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07265" cy="1937665"/>
            </a:xfrm>
            <a:custGeom>
              <a:avLst/>
              <a:gdLst/>
              <a:ahLst/>
              <a:cxnLst/>
              <a:rect l="l" t="t" r="r" b="b"/>
              <a:pathLst>
                <a:path w="1407265" h="1937665">
                  <a:moveTo>
                    <a:pt x="0" y="0"/>
                  </a:moveTo>
                  <a:lnTo>
                    <a:pt x="1407265" y="0"/>
                  </a:lnTo>
                  <a:lnTo>
                    <a:pt x="1407265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93077" y="2278908"/>
            <a:ext cx="2901873" cy="4564929"/>
            <a:chOff x="0" y="0"/>
            <a:chExt cx="1231751" cy="19376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1751" cy="1937665"/>
            </a:xfrm>
            <a:custGeom>
              <a:avLst/>
              <a:gdLst/>
              <a:ahLst/>
              <a:cxnLst/>
              <a:rect l="l" t="t" r="r" b="b"/>
              <a:pathLst>
                <a:path w="1231751" h="1937665">
                  <a:moveTo>
                    <a:pt x="0" y="0"/>
                  </a:moveTo>
                  <a:lnTo>
                    <a:pt x="1231751" y="0"/>
                  </a:lnTo>
                  <a:lnTo>
                    <a:pt x="1231751" y="1937665"/>
                  </a:lnTo>
                  <a:lnTo>
                    <a:pt x="0" y="193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38592" y="2278908"/>
            <a:ext cx="3315365" cy="2469113"/>
            <a:chOff x="0" y="0"/>
            <a:chExt cx="1407265" cy="10480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07265" cy="1048059"/>
            </a:xfrm>
            <a:custGeom>
              <a:avLst/>
              <a:gdLst/>
              <a:ahLst/>
              <a:cxnLst/>
              <a:rect l="l" t="t" r="r" b="b"/>
              <a:pathLst>
                <a:path w="1407265" h="1048059">
                  <a:moveTo>
                    <a:pt x="0" y="0"/>
                  </a:moveTo>
                  <a:lnTo>
                    <a:pt x="1407265" y="0"/>
                  </a:lnTo>
                  <a:lnTo>
                    <a:pt x="1407265" y="1048059"/>
                  </a:lnTo>
                  <a:lnTo>
                    <a:pt x="0" y="104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34071" y="2278908"/>
            <a:ext cx="3315365" cy="2270426"/>
            <a:chOff x="0" y="0"/>
            <a:chExt cx="1407265" cy="9637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07265" cy="963722"/>
            </a:xfrm>
            <a:custGeom>
              <a:avLst/>
              <a:gdLst/>
              <a:ahLst/>
              <a:cxnLst/>
              <a:rect l="l" t="t" r="r" b="b"/>
              <a:pathLst>
                <a:path w="1407265" h="963722">
                  <a:moveTo>
                    <a:pt x="0" y="0"/>
                  </a:moveTo>
                  <a:lnTo>
                    <a:pt x="1407265" y="0"/>
                  </a:lnTo>
                  <a:lnTo>
                    <a:pt x="1407265" y="963722"/>
                  </a:lnTo>
                  <a:lnTo>
                    <a:pt x="0" y="963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838592" y="4940067"/>
            <a:ext cx="3315365" cy="1879692"/>
            <a:chOff x="0" y="0"/>
            <a:chExt cx="1407265" cy="79786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07265" cy="797868"/>
            </a:xfrm>
            <a:custGeom>
              <a:avLst/>
              <a:gdLst/>
              <a:ahLst/>
              <a:cxnLst/>
              <a:rect l="l" t="t" r="r" b="b"/>
              <a:pathLst>
                <a:path w="1407265" h="797868">
                  <a:moveTo>
                    <a:pt x="0" y="0"/>
                  </a:moveTo>
                  <a:lnTo>
                    <a:pt x="1407265" y="0"/>
                  </a:lnTo>
                  <a:lnTo>
                    <a:pt x="1407265" y="797868"/>
                  </a:lnTo>
                  <a:lnTo>
                    <a:pt x="0" y="797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134071" y="4748021"/>
            <a:ext cx="3315365" cy="2071738"/>
            <a:chOff x="0" y="0"/>
            <a:chExt cx="1407265" cy="87938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07265" cy="879386"/>
            </a:xfrm>
            <a:custGeom>
              <a:avLst/>
              <a:gdLst/>
              <a:ahLst/>
              <a:cxnLst/>
              <a:rect l="l" t="t" r="r" b="b"/>
              <a:pathLst>
                <a:path w="1407265" h="879386">
                  <a:moveTo>
                    <a:pt x="0" y="0"/>
                  </a:moveTo>
                  <a:lnTo>
                    <a:pt x="1407265" y="0"/>
                  </a:lnTo>
                  <a:lnTo>
                    <a:pt x="1407265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397598" y="2278908"/>
            <a:ext cx="3315365" cy="4540852"/>
            <a:chOff x="0" y="0"/>
            <a:chExt cx="1407265" cy="192744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07265" cy="1927445"/>
            </a:xfrm>
            <a:custGeom>
              <a:avLst/>
              <a:gdLst/>
              <a:ahLst/>
              <a:cxnLst/>
              <a:rect l="l" t="t" r="r" b="b"/>
              <a:pathLst>
                <a:path w="1407265" h="1927445">
                  <a:moveTo>
                    <a:pt x="0" y="0"/>
                  </a:moveTo>
                  <a:lnTo>
                    <a:pt x="1407265" y="0"/>
                  </a:lnTo>
                  <a:lnTo>
                    <a:pt x="1407265" y="1927445"/>
                  </a:lnTo>
                  <a:lnTo>
                    <a:pt x="0" y="1927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Freeform 23"/>
          <p:cNvSpPr/>
          <p:nvPr/>
        </p:nvSpPr>
        <p:spPr>
          <a:xfrm>
            <a:off x="2926032" y="2383582"/>
            <a:ext cx="960389" cy="807927"/>
          </a:xfrm>
          <a:custGeom>
            <a:avLst/>
            <a:gdLst/>
            <a:ahLst/>
            <a:cxnLst/>
            <a:rect l="l" t="t" r="r" b="b"/>
            <a:pathLst>
              <a:path w="960389" h="807927">
                <a:moveTo>
                  <a:pt x="0" y="0"/>
                </a:moveTo>
                <a:lnTo>
                  <a:pt x="960389" y="0"/>
                </a:lnTo>
                <a:lnTo>
                  <a:pt x="960389" y="807927"/>
                </a:lnTo>
                <a:lnTo>
                  <a:pt x="0" y="807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>
            <a:off x="6483499" y="2363728"/>
            <a:ext cx="624012" cy="546010"/>
          </a:xfrm>
          <a:custGeom>
            <a:avLst/>
            <a:gdLst/>
            <a:ahLst/>
            <a:cxnLst/>
            <a:rect l="l" t="t" r="r" b="b"/>
            <a:pathLst>
              <a:path w="624012" h="546010">
                <a:moveTo>
                  <a:pt x="0" y="0"/>
                </a:moveTo>
                <a:lnTo>
                  <a:pt x="624012" y="0"/>
                </a:lnTo>
                <a:lnTo>
                  <a:pt x="624012" y="546010"/>
                </a:lnTo>
                <a:lnTo>
                  <a:pt x="0" y="546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9766340" y="2433806"/>
            <a:ext cx="657020" cy="611850"/>
          </a:xfrm>
          <a:custGeom>
            <a:avLst/>
            <a:gdLst/>
            <a:ahLst/>
            <a:cxnLst/>
            <a:rect l="l" t="t" r="r" b="b"/>
            <a:pathLst>
              <a:path w="657020" h="611850">
                <a:moveTo>
                  <a:pt x="0" y="0"/>
                </a:moveTo>
                <a:lnTo>
                  <a:pt x="657020" y="0"/>
                </a:lnTo>
                <a:lnTo>
                  <a:pt x="657020" y="611850"/>
                </a:lnTo>
                <a:lnTo>
                  <a:pt x="0" y="611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>
            <a:off x="6208818" y="4787458"/>
            <a:ext cx="1003468" cy="647237"/>
          </a:xfrm>
          <a:custGeom>
            <a:avLst/>
            <a:gdLst/>
            <a:ahLst/>
            <a:cxnLst/>
            <a:rect l="l" t="t" r="r" b="b"/>
            <a:pathLst>
              <a:path w="1003468" h="647237">
                <a:moveTo>
                  <a:pt x="0" y="0"/>
                </a:moveTo>
                <a:lnTo>
                  <a:pt x="1003468" y="0"/>
                </a:lnTo>
                <a:lnTo>
                  <a:pt x="1003468" y="647237"/>
                </a:lnTo>
                <a:lnTo>
                  <a:pt x="0" y="6472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>
            <a:off x="4134071" y="6997013"/>
            <a:ext cx="815814" cy="865586"/>
          </a:xfrm>
          <a:custGeom>
            <a:avLst/>
            <a:gdLst/>
            <a:ahLst/>
            <a:cxnLst/>
            <a:rect l="l" t="t" r="r" b="b"/>
            <a:pathLst>
              <a:path w="815814" h="865586">
                <a:moveTo>
                  <a:pt x="0" y="0"/>
                </a:moveTo>
                <a:lnTo>
                  <a:pt x="815815" y="0"/>
                </a:lnTo>
                <a:lnTo>
                  <a:pt x="815815" y="865586"/>
                </a:lnTo>
                <a:lnTo>
                  <a:pt x="0" y="865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Freeform 28"/>
          <p:cNvSpPr/>
          <p:nvPr/>
        </p:nvSpPr>
        <p:spPr>
          <a:xfrm>
            <a:off x="12883763" y="7057884"/>
            <a:ext cx="842726" cy="823765"/>
          </a:xfrm>
          <a:custGeom>
            <a:avLst/>
            <a:gdLst/>
            <a:ahLst/>
            <a:cxnLst/>
            <a:rect l="l" t="t" r="r" b="b"/>
            <a:pathLst>
              <a:path w="842726" h="823765">
                <a:moveTo>
                  <a:pt x="0" y="0"/>
                </a:moveTo>
                <a:lnTo>
                  <a:pt x="842726" y="0"/>
                </a:lnTo>
                <a:lnTo>
                  <a:pt x="842726" y="823765"/>
                </a:lnTo>
                <a:lnTo>
                  <a:pt x="0" y="8237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13069061" y="4954076"/>
            <a:ext cx="657428" cy="657428"/>
          </a:xfrm>
          <a:custGeom>
            <a:avLst/>
            <a:gdLst/>
            <a:ahLst/>
            <a:cxnLst/>
            <a:rect l="l" t="t" r="r" b="b"/>
            <a:pathLst>
              <a:path w="657428" h="657428">
                <a:moveTo>
                  <a:pt x="0" y="0"/>
                </a:moveTo>
                <a:lnTo>
                  <a:pt x="657428" y="0"/>
                </a:lnTo>
                <a:lnTo>
                  <a:pt x="657428" y="657429"/>
                </a:lnTo>
                <a:lnTo>
                  <a:pt x="0" y="6574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13082188" y="2485920"/>
            <a:ext cx="445875" cy="514718"/>
          </a:xfrm>
          <a:custGeom>
            <a:avLst/>
            <a:gdLst/>
            <a:ahLst/>
            <a:cxnLst/>
            <a:rect l="l" t="t" r="r" b="b"/>
            <a:pathLst>
              <a:path w="445875" h="514718">
                <a:moveTo>
                  <a:pt x="0" y="0"/>
                </a:moveTo>
                <a:lnTo>
                  <a:pt x="445875" y="0"/>
                </a:lnTo>
                <a:lnTo>
                  <a:pt x="445875" y="514719"/>
                </a:lnTo>
                <a:lnTo>
                  <a:pt x="0" y="5147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>
            <a:off x="16906709" y="2363728"/>
            <a:ext cx="640108" cy="772377"/>
          </a:xfrm>
          <a:custGeom>
            <a:avLst/>
            <a:gdLst/>
            <a:ahLst/>
            <a:cxnLst/>
            <a:rect l="l" t="t" r="r" b="b"/>
            <a:pathLst>
              <a:path w="640108" h="772377">
                <a:moveTo>
                  <a:pt x="0" y="0"/>
                </a:moveTo>
                <a:lnTo>
                  <a:pt x="640107" y="0"/>
                </a:lnTo>
                <a:lnTo>
                  <a:pt x="640107" y="772377"/>
                </a:lnTo>
                <a:lnTo>
                  <a:pt x="0" y="7723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848899" y="2419245"/>
            <a:ext cx="2043559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BESCHAFFUNG UND OUT-SOURCING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705E"/>
              </a:solidFill>
              <a:latin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439940" y="2419245"/>
            <a:ext cx="2043559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PRODUKTION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9926" y="2419245"/>
            <a:ext cx="2685024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FUNKTIONALER WERT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37800" y="2419245"/>
            <a:ext cx="2892150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ENDE DES LEBENSZYKLUS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11156" y="2419245"/>
            <a:ext cx="2868985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NUTZUNGSPHASE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39940" y="4877876"/>
            <a:ext cx="2472087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MATERIALIEN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37800" y="4900143"/>
            <a:ext cx="2580151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VERTRIEB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8899" y="7234362"/>
            <a:ext cx="3243810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UMWELTAUSWIRKUNGEN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410241" y="7234362"/>
            <a:ext cx="4519708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705E"/>
                </a:solidFill>
                <a:latin typeface="Poppins Bold"/>
              </a:rPr>
              <a:t>UMWELTVORTEILE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2781" y="476884"/>
            <a:ext cx="16864064" cy="95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705E"/>
                </a:solidFill>
                <a:latin typeface="Poppins Medium"/>
              </a:rPr>
              <a:t>Environmental Life Cycle Business Model Canvas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305466" y="9822831"/>
            <a:ext cx="1138297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"/>
              </a:rPr>
              <a:t>In Anlehnung an: www.sustainablebusinessmodel.org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Macintosh PowerPoint</Application>
  <PresentationFormat>Benutzerdefiniert</PresentationFormat>
  <Paragraphs>107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Poppins Medium</vt:lpstr>
      <vt:lpstr>Arial</vt:lpstr>
      <vt:lpstr>Poppins</vt:lpstr>
      <vt:lpstr>Poppins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Canvas</dc:title>
  <cp:lastModifiedBy>Raphael Meyer-Alten</cp:lastModifiedBy>
  <cp:revision>1</cp:revision>
  <dcterms:created xsi:type="dcterms:W3CDTF">2006-08-16T00:00:00Z</dcterms:created>
  <dcterms:modified xsi:type="dcterms:W3CDTF">2024-04-16T12:51:41Z</dcterms:modified>
  <dc:identifier>DAGBz4znBas</dc:identifier>
</cp:coreProperties>
</file>